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6230" r:id="rId4"/>
  </p:sldMasterIdLst>
  <p:notesMasterIdLst>
    <p:notesMasterId r:id="rId34"/>
  </p:notesMasterIdLst>
  <p:handoutMasterIdLst>
    <p:handoutMasterId r:id="rId35"/>
  </p:handoutMasterIdLst>
  <p:sldIdLst>
    <p:sldId id="2147470999" r:id="rId5"/>
    <p:sldId id="2147471000" r:id="rId6"/>
    <p:sldId id="2147471077" r:id="rId7"/>
    <p:sldId id="2147471002" r:id="rId8"/>
    <p:sldId id="2147471078" r:id="rId9"/>
    <p:sldId id="2147471079" r:id="rId10"/>
    <p:sldId id="2147471055" r:id="rId11"/>
    <p:sldId id="2147471015" r:id="rId12"/>
    <p:sldId id="2147471086" r:id="rId13"/>
    <p:sldId id="2147471088" r:id="rId14"/>
    <p:sldId id="2147471054" r:id="rId15"/>
    <p:sldId id="2147471016" r:id="rId16"/>
    <p:sldId id="2147471067" r:id="rId17"/>
    <p:sldId id="2147471068" r:id="rId18"/>
    <p:sldId id="2147471069" r:id="rId19"/>
    <p:sldId id="2147471070" r:id="rId20"/>
    <p:sldId id="2147471090" r:id="rId21"/>
    <p:sldId id="2147471087" r:id="rId22"/>
    <p:sldId id="2147471093" r:id="rId23"/>
    <p:sldId id="2147471052" r:id="rId24"/>
    <p:sldId id="2147471051" r:id="rId25"/>
    <p:sldId id="2147471009" r:id="rId26"/>
    <p:sldId id="2147471049" r:id="rId27"/>
    <p:sldId id="2147470965" r:id="rId28"/>
    <p:sldId id="2147471096" r:id="rId29"/>
    <p:sldId id="2147471046" r:id="rId30"/>
    <p:sldId id="2147470967" r:id="rId31"/>
    <p:sldId id="2147471091" r:id="rId32"/>
    <p:sldId id="2147471048" r:id="rId33"/>
  </p:sldIdLst>
  <p:sldSz cx="9144000" cy="5143500" type="screen16x9"/>
  <p:notesSz cx="6858000" cy="9144000"/>
  <p:custDataLst>
    <p:tags r:id="rId3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heet" id="{2C3840B5-6BD2-4492-BA4C-AB66028DA096}">
          <p14:sldIdLst/>
        </p14:section>
        <p14:section name="Title" id="{B68E4B8D-16B0-7544-9BD5-AAAAB51FE2BC}">
          <p14:sldIdLst>
            <p14:sldId id="2147470999"/>
          </p14:sldIdLst>
        </p14:section>
        <p14:section name="Trends in the market" id="{B0BF9A14-E6FD-C848-9C1C-BC03430487A9}">
          <p14:sldIdLst>
            <p14:sldId id="2147471000"/>
            <p14:sldId id="2147471077"/>
            <p14:sldId id="2147471002"/>
            <p14:sldId id="2147471078"/>
            <p14:sldId id="2147471079"/>
          </p14:sldIdLst>
        </p14:section>
        <p14:section name="Client challenges" id="{28DC84D8-22C0-2945-B500-0176AA85A1A2}">
          <p14:sldIdLst>
            <p14:sldId id="2147471055"/>
          </p14:sldIdLst>
        </p14:section>
        <p14:section name="Wipro's point of view" id="{91C9F4EC-2706-46DF-A657-6E41BCC6BCF0}">
          <p14:sldIdLst>
            <p14:sldId id="2147471015"/>
            <p14:sldId id="2147471086"/>
            <p14:sldId id="2147471088"/>
          </p14:sldIdLst>
        </p14:section>
        <p14:section name="Wipro solutions" id="{052DC2DE-ECD0-47BD-B6E9-4A386C0337BA}">
          <p14:sldIdLst>
            <p14:sldId id="2147471054"/>
            <p14:sldId id="2147471016"/>
            <p14:sldId id="2147471067"/>
            <p14:sldId id="2147471068"/>
            <p14:sldId id="2147471069"/>
            <p14:sldId id="2147471070"/>
            <p14:sldId id="2147471090"/>
            <p14:sldId id="2147471087"/>
            <p14:sldId id="2147471093"/>
            <p14:sldId id="2147471052"/>
            <p14:sldId id="2147471051"/>
            <p14:sldId id="2147471009"/>
          </p14:sldIdLst>
        </p14:section>
        <p14:section name="Credentials and recognition" id="{E10F154E-EB37-5A49-9849-EA6D2260E93F}">
          <p14:sldIdLst>
            <p14:sldId id="2147471049"/>
            <p14:sldId id="2147470965"/>
            <p14:sldId id="2147471096"/>
            <p14:sldId id="2147471046"/>
            <p14:sldId id="2147470967"/>
            <p14:sldId id="2147471091"/>
            <p14:sldId id="2147471048"/>
          </p14:sldIdLst>
        </p14:section>
      </p14:sectionLst>
    </p:ext>
    <p:ext uri="{EFAFB233-063F-42B5-8137-9DF3F51BA10A}">
      <p15:sldGuideLst xmlns:p15="http://schemas.microsoft.com/office/powerpoint/2012/main">
        <p15:guide id="1" orient="horz" pos="509" userDrawn="1">
          <p15:clr>
            <a:srgbClr val="A4A3A4"/>
          </p15:clr>
        </p15:guide>
        <p15:guide id="2" orient="horz" pos="962" userDrawn="1">
          <p15:clr>
            <a:srgbClr val="A4A3A4"/>
          </p15:clr>
        </p15:guide>
        <p15:guide id="3" pos="2880" userDrawn="1">
          <p15:clr>
            <a:srgbClr val="A4A3A4"/>
          </p15:clr>
        </p15:guide>
        <p15:guide id="4" pos="363" userDrawn="1">
          <p15:clr>
            <a:srgbClr val="A4A3A4"/>
          </p15:clr>
        </p15:guide>
        <p15:guide id="5" pos="2041" userDrawn="1">
          <p15:clr>
            <a:srgbClr val="A4A3A4"/>
          </p15:clr>
        </p15:guide>
        <p15:guide id="6" pos="3719" userDrawn="1">
          <p15:clr>
            <a:srgbClr val="A4A3A4"/>
          </p15:clr>
        </p15:guide>
        <p15:guide id="7" pos="5397" userDrawn="1">
          <p15:clr>
            <a:srgbClr val="A4A3A4"/>
          </p15:clr>
        </p15:guide>
        <p15:guide id="8" orient="horz" pos="2913" userDrawn="1">
          <p15:clr>
            <a:srgbClr val="A4A3A4"/>
          </p15:clr>
        </p15:guide>
        <p15:guide id="9" orient="horz" pos="1620" userDrawn="1">
          <p15:clr>
            <a:srgbClr val="A4A3A4"/>
          </p15:clr>
        </p15:guide>
        <p15:guide id="10" orient="horz" pos="735"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4A1CF05-799D-B8D9-B4B7-FFF42BB5738F}" name="patrick@ahumagency.com" initials="p" userId="patrick@ahumagency.com" providerId="None"/>
  <p188:author id="{9BAC2245-AF73-4BC2-1925-939F59B85510}" name="Namata Ssebalijja" initials="NS" userId="S::nssebalijja@uk.ey.com::fa9a203f-dcbd-494d-81d6-06e14cf648c4" providerId="AD"/>
  <p188:author id="{041CF274-30FC-CB4E-465C-4C16BE64D7DF}" name="Priya Mistry" initials="PM" userId="S::Priya.Mistry@uk.ey.com::9bb25db2-f91e-454b-9b03-9edba9ba4b7a" providerId="AD"/>
  <p188:author id="{41A26377-71A0-653D-2AC7-2FE4D0785255}" name=" " initials="" userId="S::david@ahumagency.com::a72c092d-c366-4384-bc73-7fdfd74a3bf6" providerId="AD"/>
  <p188:author id="{6735D9B0-ADCA-A84A-B1E3-77662DD966C4}" name="patrick" initials="pa" userId="S::patrick_ahumagency.com#ext#@eygs.onmicrosoft.com::0140df67-011f-4da7-8d3a-22d6c6352586" providerId="AD"/>
  <p188:author id="{C02478BA-3994-5E3B-B635-9583827A6E39}" name="sam" initials="sa" userId="S::sam_ahumagency.com#ext#@eygs.onmicrosoft.com::ec704dc9-77ef-4d95-99e3-663d349b2f84" providerId="AD"/>
  <p188:author id="{08CE2FD0-DACB-8C5E-DE1E-23F9AF6C783F}" name="Sam Smith" initials="SS" userId="S::ssmith16@uk.ey.com::bc4447ef-6120-4c81-a398-9a1eafa8d51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Charley Kendall" initials="CK" lastIdx="1" clrIdx="6">
    <p:extLst>
      <p:ext uri="{19B8F6BF-5375-455C-9EA6-DF929625EA0E}">
        <p15:presenceInfo xmlns:p15="http://schemas.microsoft.com/office/powerpoint/2012/main" userId="S::charley@ahumcontent.onmicrosoft.com::880b1903-36c3-462f-bbd8-c193064a97cb" providerId="AD"/>
      </p:ext>
    </p:extLst>
  </p:cmAuthor>
  <p:cmAuthor id="1" name="Filip Markiewicz" initials="FM" lastIdx="28" clrIdx="0">
    <p:extLst>
      <p:ext uri="{19B8F6BF-5375-455C-9EA6-DF929625EA0E}">
        <p15:presenceInfo xmlns:p15="http://schemas.microsoft.com/office/powerpoint/2012/main" userId="S::FMarkiewicz@uk.ey.com::8fd0832f-0bf8-4daf-be2c-52f661a62f11" providerId="AD"/>
      </p:ext>
    </p:extLst>
  </p:cmAuthor>
  <p:cmAuthor id="8" name="Charley Kendall" initials="CK [2]" lastIdx="1" clrIdx="7">
    <p:extLst>
      <p:ext uri="{19B8F6BF-5375-455C-9EA6-DF929625EA0E}">
        <p15:presenceInfo xmlns:p15="http://schemas.microsoft.com/office/powerpoint/2012/main" userId="838ee43cfd4095c1" providerId="Windows Live"/>
      </p:ext>
    </p:extLst>
  </p:cmAuthor>
  <p:cmAuthor id="2" name="Fatima Mazhar" initials="FM" lastIdx="34" clrIdx="1">
    <p:extLst>
      <p:ext uri="{19B8F6BF-5375-455C-9EA6-DF929625EA0E}">
        <p15:presenceInfo xmlns:p15="http://schemas.microsoft.com/office/powerpoint/2012/main" userId="S::Fatima.Mazhar@uk.ey.com::d9be6515-957d-4889-97b8-69a79a71405d" providerId="AD"/>
      </p:ext>
    </p:extLst>
  </p:cmAuthor>
  <p:cmAuthor id="9" name="patrick@ahumagency.com" initials="p" lastIdx="7" clrIdx="8">
    <p:extLst>
      <p:ext uri="{19B8F6BF-5375-455C-9EA6-DF929625EA0E}">
        <p15:presenceInfo xmlns:p15="http://schemas.microsoft.com/office/powerpoint/2012/main" userId="patrick@ahumagency.com" providerId="None"/>
      </p:ext>
    </p:extLst>
  </p:cmAuthor>
  <p:cmAuthor id="3" name="Sam Smith" initials="SS" lastIdx="96" clrIdx="2">
    <p:extLst>
      <p:ext uri="{19B8F6BF-5375-455C-9EA6-DF929625EA0E}">
        <p15:presenceInfo xmlns:p15="http://schemas.microsoft.com/office/powerpoint/2012/main" userId="S::ssmith16@uk.ey.com::bc4447ef-6120-4c81-a398-9a1eafa8d512" providerId="AD"/>
      </p:ext>
    </p:extLst>
  </p:cmAuthor>
  <p:cmAuthor id="4" name="Tom Eperjesi" initials="TE" lastIdx="7" clrIdx="3">
    <p:extLst>
      <p:ext uri="{19B8F6BF-5375-455C-9EA6-DF929625EA0E}">
        <p15:presenceInfo xmlns:p15="http://schemas.microsoft.com/office/powerpoint/2012/main" userId="Tom Eperjesi" providerId="None"/>
      </p:ext>
    </p:extLst>
  </p:cmAuthor>
  <p:cmAuthor id="5" name="sam" initials="sa" lastIdx="6" clrIdx="4">
    <p:extLst>
      <p:ext uri="{19B8F6BF-5375-455C-9EA6-DF929625EA0E}">
        <p15:presenceInfo xmlns:p15="http://schemas.microsoft.com/office/powerpoint/2012/main" userId="S::sam_ahumagency.com#ext#@eygs.onmicrosoft.com::ec704dc9-77ef-4d95-99e3-663d349b2f84" providerId="AD"/>
      </p:ext>
    </p:extLst>
  </p:cmAuthor>
  <p:cmAuthor id="6" name="Priya Mistry" initials="PM" lastIdx="103" clrIdx="5">
    <p:extLst>
      <p:ext uri="{19B8F6BF-5375-455C-9EA6-DF929625EA0E}">
        <p15:presenceInfo xmlns:p15="http://schemas.microsoft.com/office/powerpoint/2012/main" userId="S::Priya.Mistry@uk.ey.com::9bb25db2-f91e-454b-9b03-9edba9ba4b7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8EA9"/>
    <a:srgbClr val="181717"/>
    <a:srgbClr val="323131"/>
    <a:srgbClr val="00A3E1"/>
    <a:srgbClr val="746FA7"/>
    <a:srgbClr val="6DC24B"/>
    <a:srgbClr val="BE266A"/>
    <a:srgbClr val="8FDAA1"/>
    <a:srgbClr val="BDBDBD"/>
    <a:srgbClr val="5D5C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01CAE7-92D8-47F4-8843-0807215DB88F}" vWet="2" dt="2022-09-09T10:34:21.874"/>
    <p1510:client id="{3F88425A-E5AB-6C4A-87FE-0C87EE28D528}" v="307" dt="2022-09-09T10:49:31.404"/>
    <p1510:client id="{75E940FF-1B71-434C-8539-4C1917A8E965}" v="8" dt="2022-09-08T15:49:45.438"/>
    <p1510:client id="{878370A6-1765-4E40-A8D6-6AAB6850850F}" v="1377" dt="2022-09-08T15:34:04.726"/>
    <p1510:client id="{C3F24E61-753B-49B9-AC72-950B2F05B938}" v="893" dt="2022-09-08T15:46:08.5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61" d="100"/>
          <a:sy n="161" d="100"/>
        </p:scale>
        <p:origin x="784" y="200"/>
      </p:cViewPr>
      <p:guideLst>
        <p:guide orient="horz" pos="509"/>
        <p:guide orient="horz" pos="962"/>
        <p:guide pos="2880"/>
        <p:guide pos="363"/>
        <p:guide pos="2041"/>
        <p:guide pos="3719"/>
        <p:guide pos="5397"/>
        <p:guide orient="horz" pos="2913"/>
        <p:guide orient="horz" pos="1620"/>
        <p:guide orient="horz" pos="735"/>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32E3446-C668-0D46-A475-03A018C9F99C}" type="datetimeFigureOut">
              <a:rPr lang="en-US" smtClean="0">
                <a:latin typeface="Arial" panose="020B0604020202020204" pitchFamily="34" charset="0"/>
              </a:rPr>
              <a:t>9/22/22</a:t>
            </a:fld>
            <a:endParaRPr lang="en-US">
              <a:latin typeface="Arial" panose="020B06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0FBF56-9358-E64E-A12C-E94F23D77DC8}"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14830565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6C5D2418-5498-496B-9B3E-912B9D6443B9}" type="datetimeFigureOut">
              <a:rPr lang="en-US" smtClean="0"/>
              <a:pPr/>
              <a:t>9/22/22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DBDA5EBE-E194-4A8A-BBBE-6B90DE9885F5}" type="slidenum">
              <a:rPr lang="en-US" smtClean="0"/>
              <a:pPr/>
              <a:t>‹#›</a:t>
            </a:fld>
            <a:endParaRPr lang="en-US"/>
          </a:p>
        </p:txBody>
      </p:sp>
    </p:spTree>
    <p:extLst>
      <p:ext uri="{BB962C8B-B14F-4D97-AF65-F5344CB8AC3E}">
        <p14:creationId xmlns:p14="http://schemas.microsoft.com/office/powerpoint/2010/main" val="3635701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DA5EBE-E194-4A8A-BBBE-6B90DE9885F5}" type="slidenum">
              <a:rPr lang="en-US" smtClean="0"/>
              <a:pPr/>
              <a:t>1</a:t>
            </a:fld>
            <a:endParaRPr lang="en-US"/>
          </a:p>
        </p:txBody>
      </p:sp>
    </p:spTree>
    <p:extLst>
      <p:ext uri="{BB962C8B-B14F-4D97-AF65-F5344CB8AC3E}">
        <p14:creationId xmlns:p14="http://schemas.microsoft.com/office/powerpoint/2010/main" val="1733220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DA5EBE-E194-4A8A-BBBE-6B90DE9885F5}"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37640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DA5EBE-E194-4A8A-BBBE-6B90DE9885F5}" type="slidenum">
              <a:rPr lang="en-US" smtClean="0"/>
              <a:pPr/>
              <a:t>11</a:t>
            </a:fld>
            <a:endParaRPr lang="en-US"/>
          </a:p>
        </p:txBody>
      </p:sp>
    </p:spTree>
    <p:extLst>
      <p:ext uri="{BB962C8B-B14F-4D97-AF65-F5344CB8AC3E}">
        <p14:creationId xmlns:p14="http://schemas.microsoft.com/office/powerpoint/2010/main" val="3990598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DA5EBE-E194-4A8A-BBBE-6B90DE9885F5}" type="slidenum">
              <a:rPr lang="en-US" smtClean="0"/>
              <a:pPr/>
              <a:t>12</a:t>
            </a:fld>
            <a:endParaRPr lang="en-US"/>
          </a:p>
        </p:txBody>
      </p:sp>
    </p:spTree>
    <p:extLst>
      <p:ext uri="{BB962C8B-B14F-4D97-AF65-F5344CB8AC3E}">
        <p14:creationId xmlns:p14="http://schemas.microsoft.com/office/powerpoint/2010/main" val="4217851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DA5EBE-E194-4A8A-BBBE-6B90DE9885F5}"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75742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DA5EBE-E194-4A8A-BBBE-6B90DE9885F5}"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2195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DA5EBE-E194-4A8A-BBBE-6B90DE9885F5}"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31870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DA5EBE-E194-4A8A-BBBE-6B90DE9885F5}"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89653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DA5EBE-E194-4A8A-BBBE-6B90DE9885F5}"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07667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DA5EBE-E194-4A8A-BBBE-6B90DE9885F5}"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95942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DA5EBE-E194-4A8A-BBBE-6B90DE9885F5}" type="slidenum">
              <a:rPr lang="en-US" smtClean="0"/>
              <a:pPr/>
              <a:t>19</a:t>
            </a:fld>
            <a:endParaRPr lang="en-US"/>
          </a:p>
        </p:txBody>
      </p:sp>
    </p:spTree>
    <p:extLst>
      <p:ext uri="{BB962C8B-B14F-4D97-AF65-F5344CB8AC3E}">
        <p14:creationId xmlns:p14="http://schemas.microsoft.com/office/powerpoint/2010/main" val="3332672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DA5EBE-E194-4A8A-BBBE-6B90DE9885F5}" type="slidenum">
              <a:rPr lang="en-US" smtClean="0"/>
              <a:pPr/>
              <a:t>2</a:t>
            </a:fld>
            <a:endParaRPr lang="en-US"/>
          </a:p>
        </p:txBody>
      </p:sp>
    </p:spTree>
    <p:extLst>
      <p:ext uri="{BB962C8B-B14F-4D97-AF65-F5344CB8AC3E}">
        <p14:creationId xmlns:p14="http://schemas.microsoft.com/office/powerpoint/2010/main" val="1951256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DA5EBE-E194-4A8A-BBBE-6B90DE9885F5}"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60279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DA5EBE-E194-4A8A-BBBE-6B90DE9885F5}"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573635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DA5EBE-E194-4A8A-BBBE-6B90DE9885F5}" type="slidenum">
              <a:rPr lang="en-US" smtClean="0"/>
              <a:pPr/>
              <a:t>22</a:t>
            </a:fld>
            <a:endParaRPr lang="en-US"/>
          </a:p>
        </p:txBody>
      </p:sp>
    </p:spTree>
    <p:extLst>
      <p:ext uri="{BB962C8B-B14F-4D97-AF65-F5344CB8AC3E}">
        <p14:creationId xmlns:p14="http://schemas.microsoft.com/office/powerpoint/2010/main" val="27514919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solidFill>
                <a:schemeClr val="bg2">
                  <a:lumMod val="10000"/>
                </a:schemeClr>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DBDA5EBE-E194-4A8A-BBBE-6B90DE9885F5}" type="slidenum">
              <a:rPr lang="en-US" smtClean="0"/>
              <a:pPr/>
              <a:t>23</a:t>
            </a:fld>
            <a:endParaRPr lang="en-US"/>
          </a:p>
        </p:txBody>
      </p:sp>
    </p:spTree>
    <p:extLst>
      <p:ext uri="{BB962C8B-B14F-4D97-AF65-F5344CB8AC3E}">
        <p14:creationId xmlns:p14="http://schemas.microsoft.com/office/powerpoint/2010/main" val="3178651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Wipro Microsoft Security_Induction_CRS.pptx – slide 15</a:t>
            </a:r>
          </a:p>
        </p:txBody>
      </p:sp>
      <p:sp>
        <p:nvSpPr>
          <p:cNvPr id="4" name="Slide Number Placeholder 3"/>
          <p:cNvSpPr>
            <a:spLocks noGrp="1"/>
          </p:cNvSpPr>
          <p:nvPr>
            <p:ph type="sldNum" sz="quarter" idx="5"/>
          </p:nvPr>
        </p:nvSpPr>
        <p:spPr/>
        <p:txBody>
          <a:bodyPr/>
          <a:lstStyle/>
          <a:p>
            <a:fld id="{DBDA5EBE-E194-4A8A-BBBE-6B90DE9885F5}" type="slidenum">
              <a:rPr lang="en-US" smtClean="0"/>
              <a:pPr/>
              <a:t>24</a:t>
            </a:fld>
            <a:endParaRPr lang="en-US"/>
          </a:p>
        </p:txBody>
      </p:sp>
    </p:spTree>
    <p:extLst>
      <p:ext uri="{BB962C8B-B14F-4D97-AF65-F5344CB8AC3E}">
        <p14:creationId xmlns:p14="http://schemas.microsoft.com/office/powerpoint/2010/main" val="38666703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https://www.wipro.com/cybersecurity/how-a-leading-government-agency-ensured-fast-and-secure-migration-to-aws-cloud/</a:t>
            </a:r>
          </a:p>
        </p:txBody>
      </p:sp>
      <p:sp>
        <p:nvSpPr>
          <p:cNvPr id="4" name="Slide Number Placeholder 3"/>
          <p:cNvSpPr>
            <a:spLocks noGrp="1"/>
          </p:cNvSpPr>
          <p:nvPr>
            <p:ph type="sldNum" sz="quarter" idx="5"/>
          </p:nvPr>
        </p:nvSpPr>
        <p:spPr/>
        <p:txBody>
          <a:bodyPr/>
          <a:lstStyle/>
          <a:p>
            <a:fld id="{DBDA5EBE-E194-4A8A-BBBE-6B90DE9885F5}" type="slidenum">
              <a:rPr lang="en-US" smtClean="0"/>
              <a:pPr/>
              <a:t>25</a:t>
            </a:fld>
            <a:endParaRPr lang="en-US"/>
          </a:p>
        </p:txBody>
      </p:sp>
    </p:spTree>
    <p:extLst>
      <p:ext uri="{BB962C8B-B14F-4D97-AF65-F5344CB8AC3E}">
        <p14:creationId xmlns:p14="http://schemas.microsoft.com/office/powerpoint/2010/main" val="9593633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Everest Group PEAK Matrix for IT Security Service Provider 2022 - page 7</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DA5EBE-E194-4A8A-BBBE-6B90DE9885F5}"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922836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a:t>
            </a:r>
            <a:r>
              <a:rPr lang="en-GB" sz="1800">
                <a:effectLst/>
                <a:latin typeface="Segoe UI" panose="020B0502040204020203" pitchFamily="34" charset="0"/>
              </a:rPr>
              <a:t>https://www.wipro.com/cybersecurity/how-a-top-telco-launched-its-business-in-the-us-market-on-cloud/</a:t>
            </a:r>
            <a:endParaRPr lang="en-GB"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DBDA5EBE-E194-4A8A-BBBE-6B90DE9885F5}" type="slidenum">
              <a:rPr lang="en-US" smtClean="0"/>
              <a:pPr/>
              <a:t>27</a:t>
            </a:fld>
            <a:endParaRPr lang="en-US"/>
          </a:p>
        </p:txBody>
      </p:sp>
    </p:spTree>
    <p:extLst>
      <p:ext uri="{BB962C8B-B14F-4D97-AF65-F5344CB8AC3E}">
        <p14:creationId xmlns:p14="http://schemas.microsoft.com/office/powerpoint/2010/main" val="15470982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Edgile_Case_Study_Fortune_100Manufacturing</a:t>
            </a:r>
          </a:p>
        </p:txBody>
      </p:sp>
      <p:sp>
        <p:nvSpPr>
          <p:cNvPr id="4" name="Slide Number Placeholder 3"/>
          <p:cNvSpPr>
            <a:spLocks noGrp="1"/>
          </p:cNvSpPr>
          <p:nvPr>
            <p:ph type="sldNum" sz="quarter" idx="5"/>
          </p:nvPr>
        </p:nvSpPr>
        <p:spPr/>
        <p:txBody>
          <a:bodyPr/>
          <a:lstStyle/>
          <a:p>
            <a:fld id="{DBDA5EBE-E194-4A8A-BBBE-6B90DE9885F5}" type="slidenum">
              <a:rPr lang="en-US" smtClean="0"/>
              <a:pPr/>
              <a:t>28</a:t>
            </a:fld>
            <a:endParaRPr lang="en-US"/>
          </a:p>
        </p:txBody>
      </p:sp>
    </p:spTree>
    <p:extLst>
      <p:ext uri="{BB962C8B-B14F-4D97-AF65-F5344CB8AC3E}">
        <p14:creationId xmlns:p14="http://schemas.microsoft.com/office/powerpoint/2010/main" val="31420503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DA5EBE-E194-4A8A-BBBE-6B90DE9885F5}" type="slidenum">
              <a:rPr lang="en-US" smtClean="0"/>
              <a:pPr/>
              <a:t>29</a:t>
            </a:fld>
            <a:endParaRPr lang="en-US"/>
          </a:p>
        </p:txBody>
      </p:sp>
    </p:spTree>
    <p:extLst>
      <p:ext uri="{BB962C8B-B14F-4D97-AF65-F5344CB8AC3E}">
        <p14:creationId xmlns:p14="http://schemas.microsoft.com/office/powerpoint/2010/main" val="993458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DA5EBE-E194-4A8A-BBBE-6B90DE9885F5}"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9543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DA5EBE-E194-4A8A-BBBE-6B90DE9885F5}" type="slidenum">
              <a:rPr lang="en-US" smtClean="0"/>
              <a:pPr/>
              <a:t>4</a:t>
            </a:fld>
            <a:endParaRPr lang="en-US"/>
          </a:p>
        </p:txBody>
      </p:sp>
    </p:spTree>
    <p:extLst>
      <p:ext uri="{BB962C8B-B14F-4D97-AF65-F5344CB8AC3E}">
        <p14:creationId xmlns:p14="http://schemas.microsoft.com/office/powerpoint/2010/main" val="1867429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DA5EBE-E194-4A8A-BBBE-6B90DE9885F5}" type="slidenum">
              <a:rPr lang="en-US" smtClean="0"/>
              <a:pPr/>
              <a:t>5</a:t>
            </a:fld>
            <a:endParaRPr lang="en-US"/>
          </a:p>
        </p:txBody>
      </p:sp>
    </p:spTree>
    <p:extLst>
      <p:ext uri="{BB962C8B-B14F-4D97-AF65-F5344CB8AC3E}">
        <p14:creationId xmlns:p14="http://schemas.microsoft.com/office/powerpoint/2010/main" val="3400715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DA5EBE-E194-4A8A-BBBE-6B90DE9885F5}" type="slidenum">
              <a:rPr lang="en-US" smtClean="0"/>
              <a:pPr/>
              <a:t>6</a:t>
            </a:fld>
            <a:endParaRPr lang="en-US"/>
          </a:p>
        </p:txBody>
      </p:sp>
    </p:spTree>
    <p:extLst>
      <p:ext uri="{BB962C8B-B14F-4D97-AF65-F5344CB8AC3E}">
        <p14:creationId xmlns:p14="http://schemas.microsoft.com/office/powerpoint/2010/main" val="1064447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DA5EBE-E194-4A8A-BBBE-6B90DE9885F5}" type="slidenum">
              <a:rPr lang="en-US" smtClean="0"/>
              <a:pPr/>
              <a:t>7</a:t>
            </a:fld>
            <a:endParaRPr lang="en-US"/>
          </a:p>
        </p:txBody>
      </p:sp>
    </p:spTree>
    <p:extLst>
      <p:ext uri="{BB962C8B-B14F-4D97-AF65-F5344CB8AC3E}">
        <p14:creationId xmlns:p14="http://schemas.microsoft.com/office/powerpoint/2010/main" val="2708159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DA5EBE-E194-4A8A-BBBE-6B90DE9885F5}" type="slidenum">
              <a:rPr lang="en-US" smtClean="0"/>
              <a:pPr/>
              <a:t>8</a:t>
            </a:fld>
            <a:endParaRPr lang="en-US"/>
          </a:p>
        </p:txBody>
      </p:sp>
    </p:spTree>
    <p:extLst>
      <p:ext uri="{BB962C8B-B14F-4D97-AF65-F5344CB8AC3E}">
        <p14:creationId xmlns:p14="http://schemas.microsoft.com/office/powerpoint/2010/main" val="698873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DA5EBE-E194-4A8A-BBBE-6B90DE9885F5}"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4358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64F6A0-C76D-4BF0-E350-31D33979CE45}"/>
              </a:ext>
            </a:extLst>
          </p:cNvPr>
          <p:cNvSpPr/>
          <p:nvPr userDrawn="1"/>
        </p:nvSpPr>
        <p:spPr>
          <a:xfrm>
            <a:off x="0" y="-3424"/>
            <a:ext cx="9144000" cy="5146924"/>
          </a:xfrm>
          <a:prstGeom prst="rect">
            <a:avLst/>
          </a:prstGeom>
          <a:solidFill>
            <a:schemeClr val="bg2">
              <a:lumMod val="10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719951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_1">
    <p:spTree>
      <p:nvGrpSpPr>
        <p:cNvPr id="1" name=""/>
        <p:cNvGrpSpPr/>
        <p:nvPr/>
      </p:nvGrpSpPr>
      <p:grpSpPr>
        <a:xfrm>
          <a:off x="0" y="0"/>
          <a:ext cx="0" cy="0"/>
          <a:chOff x="0" y="0"/>
          <a:chExt cx="0" cy="0"/>
        </a:xfrm>
      </p:grpSpPr>
      <p:sp>
        <p:nvSpPr>
          <p:cNvPr id="31" name="Rectangle 30"/>
          <p:cNvSpPr/>
          <p:nvPr userDrawn="1"/>
        </p:nvSpPr>
        <p:spPr>
          <a:xfrm>
            <a:off x="8903495" y="4975063"/>
            <a:ext cx="228600" cy="1428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3" name="Footer Placeholder 4"/>
          <p:cNvSpPr txBox="1">
            <a:spLocks/>
          </p:cNvSpPr>
          <p:nvPr userDrawn="1"/>
        </p:nvSpPr>
        <p:spPr>
          <a:xfrm>
            <a:off x="7899751" y="4975674"/>
            <a:ext cx="83124" cy="111722"/>
          </a:xfrm>
          <a:prstGeom prst="rect">
            <a:avLst/>
          </a:prstGeom>
          <a:noFill/>
        </p:spPr>
        <p:txBody>
          <a:bodyPr vert="horz" lIns="0" tIns="45720" rIns="0" bIns="45720" rtlCol="0" anchor="ctr"/>
          <a:lstStyle>
            <a:defPPr>
              <a:defRPr lang="en-US"/>
            </a:defPPr>
            <a:lvl1pPr marL="0" algn="ctr" defTabSz="457200" rtl="0" eaLnBrk="1" latinLnBrk="0" hangingPunct="1">
              <a:defRPr sz="800" kern="1200">
                <a:solidFill>
                  <a:schemeClr val="tx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700" b="0" u="none">
                <a:solidFill>
                  <a:srgbClr val="000000"/>
                </a:solidFill>
                <a:latin typeface="Arial" panose="020B0604020202020204" pitchFamily="34" charset="0"/>
                <a:cs typeface="Arial" panose="020B0604020202020204" pitchFamily="34" charset="0"/>
              </a:rPr>
              <a:t>©</a:t>
            </a:r>
          </a:p>
        </p:txBody>
      </p:sp>
      <p:sp>
        <p:nvSpPr>
          <p:cNvPr id="41" name="TextBox 40"/>
          <p:cNvSpPr txBox="1"/>
          <p:nvPr userDrawn="1"/>
        </p:nvSpPr>
        <p:spPr>
          <a:xfrm>
            <a:off x="8264669" y="4933519"/>
            <a:ext cx="613587" cy="184666"/>
          </a:xfrm>
          <a:prstGeom prst="rect">
            <a:avLst/>
          </a:prstGeom>
          <a:noFill/>
        </p:spPr>
        <p:txBody>
          <a:bodyPr wrap="square" rtlCol="0">
            <a:spAutoFit/>
          </a:bodyPr>
          <a:lstStyle/>
          <a:p>
            <a:pPr algn="ctr"/>
            <a:r>
              <a:rPr lang="en-US" sz="600">
                <a:solidFill>
                  <a:srgbClr val="000000"/>
                </a:solidFill>
                <a:latin typeface="Arial" panose="020B0604020202020204" pitchFamily="34" charset="0"/>
                <a:cs typeface="Arial" panose="020B0604020202020204" pitchFamily="34" charset="0"/>
              </a:rPr>
              <a:t>confidential</a:t>
            </a:r>
          </a:p>
        </p:txBody>
      </p:sp>
      <p:sp>
        <p:nvSpPr>
          <p:cNvPr id="42" name="Shape 257"/>
          <p:cNvSpPr txBox="1">
            <a:spLocks/>
          </p:cNvSpPr>
          <p:nvPr userDrawn="1"/>
        </p:nvSpPr>
        <p:spPr>
          <a:xfrm>
            <a:off x="8869969" y="4930742"/>
            <a:ext cx="259712" cy="194925"/>
          </a:xfrm>
          <a:prstGeom prst="rect">
            <a:avLst/>
          </a:prstGeom>
          <a:noFill/>
          <a:extLst>
            <a:ext uri="{C572A759-6A51-4108-AA02-DFA0A04FC94B}">
              <ma14:wrappingTextBoxFlag xmlns="" xmlns:ma14="http://schemas.microsoft.com/office/mac/drawingml/2011/main" val="1"/>
            </a:ext>
          </a:extLst>
        </p:spPr>
        <p:txBody>
          <a:bodyPr vert="horz" lIns="0" tIns="45720" rIns="0" bIns="45720" rtlCol="0" anchor="ctr"/>
          <a:lstStyle>
            <a:defPPr>
              <a:defRPr lang="en-US"/>
            </a:defPPr>
            <a:lvl1pPr algn="ctr">
              <a:defRPr sz="600" b="0" u="none">
                <a:solidFill>
                  <a:schemeClr val="accent2"/>
                </a:solidFill>
                <a:latin typeface="Arial" pitchFamily="34" charset="0"/>
                <a:cs typeface="Arial" pitchFamily="34" charset="0"/>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a:lstStyle>
          <a:p>
            <a:pPr lvl="0"/>
            <a:fld id="{86CB4B4D-7CA3-9044-876B-883B54F8677D}" type="slidenum">
              <a:rPr lang="en-GB" sz="600" noProof="0" smtClean="0">
                <a:solidFill>
                  <a:srgbClr val="000000"/>
                </a:solidFill>
                <a:latin typeface="Arial" panose="020B0604020202020204" pitchFamily="34" charset="0"/>
                <a:cs typeface="Arial" panose="020B0604020202020204" pitchFamily="34" charset="0"/>
                <a:sym typeface="Arial"/>
              </a:rPr>
              <a:pPr lvl="0"/>
              <a:t>‹#›</a:t>
            </a:fld>
            <a:endParaRPr lang="en-GB" sz="600" noProof="0">
              <a:solidFill>
                <a:srgbClr val="000000"/>
              </a:solidFill>
              <a:latin typeface="Arial" panose="020B0604020202020204" pitchFamily="34" charset="0"/>
              <a:cs typeface="Arial" panose="020B0604020202020204" pitchFamily="34" charset="0"/>
              <a:sym typeface="Arial"/>
            </a:endParaRPr>
          </a:p>
        </p:txBody>
      </p:sp>
      <p:grpSp>
        <p:nvGrpSpPr>
          <p:cNvPr id="23" name="Group 22"/>
          <p:cNvGrpSpPr/>
          <p:nvPr userDrawn="1"/>
        </p:nvGrpSpPr>
        <p:grpSpPr>
          <a:xfrm>
            <a:off x="71949" y="4978615"/>
            <a:ext cx="503788" cy="94721"/>
            <a:chOff x="6014087" y="4646472"/>
            <a:chExt cx="503788" cy="94721"/>
          </a:xfrm>
        </p:grpSpPr>
        <p:sp>
          <p:nvSpPr>
            <p:cNvPr id="24" name="Oval 23"/>
            <p:cNvSpPr>
              <a:spLocks noChangeArrowheads="1"/>
            </p:cNvSpPr>
            <p:nvPr/>
          </p:nvSpPr>
          <p:spPr bwMode="auto">
            <a:xfrm flipH="1">
              <a:off x="6423171" y="4646472"/>
              <a:ext cx="94704" cy="94721"/>
            </a:xfrm>
            <a:prstGeom prst="ellipse">
              <a:avLst/>
            </a:prstGeom>
            <a:solidFill>
              <a:srgbClr val="EF33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78"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p:txBody>
        </p:sp>
        <p:sp>
          <p:nvSpPr>
            <p:cNvPr id="32" name="Oval 31"/>
            <p:cNvSpPr>
              <a:spLocks noChangeArrowheads="1"/>
            </p:cNvSpPr>
            <p:nvPr/>
          </p:nvSpPr>
          <p:spPr bwMode="auto">
            <a:xfrm flipH="1">
              <a:off x="6320900" y="4646472"/>
              <a:ext cx="94704" cy="94721"/>
            </a:xfrm>
            <a:prstGeom prst="ellipse">
              <a:avLst/>
            </a:prstGeom>
            <a:solidFill>
              <a:srgbClr val="0E3570"/>
            </a:solidFill>
            <a:ln>
              <a:noFill/>
            </a:ln>
          </p:spPr>
          <p:txBody>
            <a:bodyPr vert="horz" wrap="square" lIns="91440" tIns="45720" rIns="91440" bIns="45720" numCol="1" anchor="t" anchorCtr="0" compatLnSpc="1">
              <a:prstTxWarp prst="textNoShape">
                <a:avLst/>
              </a:prstTxWarp>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Oval 33"/>
            <p:cNvSpPr>
              <a:spLocks noChangeArrowheads="1"/>
            </p:cNvSpPr>
            <p:nvPr/>
          </p:nvSpPr>
          <p:spPr bwMode="auto">
            <a:xfrm flipH="1">
              <a:off x="6218629" y="4646472"/>
              <a:ext cx="94704" cy="94721"/>
            </a:xfrm>
            <a:prstGeom prst="ellipse">
              <a:avLst/>
            </a:prstGeom>
            <a:solidFill>
              <a:srgbClr val="00A2E0"/>
            </a:solidFill>
            <a:ln>
              <a:noFill/>
            </a:ln>
          </p:spPr>
          <p:txBody>
            <a:bodyPr vert="horz" wrap="square" lIns="91440" tIns="45720" rIns="91440" bIns="45720" numCol="1" anchor="t" anchorCtr="0" compatLnSpc="1">
              <a:prstTxWarp prst="textNoShape">
                <a:avLst/>
              </a:prstTxWarp>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5" name="Oval 34"/>
            <p:cNvSpPr>
              <a:spLocks noChangeArrowheads="1"/>
            </p:cNvSpPr>
            <p:nvPr/>
          </p:nvSpPr>
          <p:spPr bwMode="auto">
            <a:xfrm flipH="1">
              <a:off x="6116358" y="4646472"/>
              <a:ext cx="94704" cy="94721"/>
            </a:xfrm>
            <a:prstGeom prst="ellipse">
              <a:avLst/>
            </a:prstGeom>
            <a:solidFill>
              <a:srgbClr val="6DC24B"/>
            </a:solidFill>
            <a:ln>
              <a:noFill/>
            </a:ln>
          </p:spPr>
          <p:txBody>
            <a:bodyPr vert="horz" wrap="square" lIns="91440" tIns="45720" rIns="91440" bIns="45720" numCol="1" anchor="t" anchorCtr="0" compatLnSpc="1">
              <a:prstTxWarp prst="textNoShape">
                <a:avLst/>
              </a:prstTxWarp>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6" name="Oval 35"/>
            <p:cNvSpPr>
              <a:spLocks noChangeArrowheads="1"/>
            </p:cNvSpPr>
            <p:nvPr/>
          </p:nvSpPr>
          <p:spPr bwMode="auto">
            <a:xfrm flipH="1">
              <a:off x="6014087" y="4646472"/>
              <a:ext cx="94704" cy="94721"/>
            </a:xfrm>
            <a:prstGeom prst="ellipse">
              <a:avLst/>
            </a:prstGeom>
            <a:solidFill>
              <a:srgbClr val="FFDA29"/>
            </a:solidFill>
            <a:ln>
              <a:noFill/>
            </a:ln>
          </p:spPr>
          <p:txBody>
            <a:bodyPr vert="horz" wrap="square" lIns="91440" tIns="45720" rIns="91440" bIns="45720" numCol="1" anchor="t" anchorCtr="0" compatLnSpc="1">
              <a:prstTxWarp prst="textNoShape">
                <a:avLst/>
              </a:prstTxWarp>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pic>
        <p:nvPicPr>
          <p:cNvPr id="16" name="Picture 15" descr="Logo&#10;&#10;Description automatically generated">
            <a:extLst>
              <a:ext uri="{FF2B5EF4-FFF2-40B4-BE49-F238E27FC236}">
                <a16:creationId xmlns:a16="http://schemas.microsoft.com/office/drawing/2014/main" id="{861339CA-8164-485B-BDF7-43B0F44FB77C}"/>
              </a:ext>
            </a:extLst>
          </p:cNvPr>
          <p:cNvPicPr>
            <a:picLocks noChangeAspect="1"/>
          </p:cNvPicPr>
          <p:nvPr userDrawn="1"/>
        </p:nvPicPr>
        <p:blipFill rotWithShape="1">
          <a:blip r:embed="rId2"/>
          <a:srcRect l="12424" t="22302" r="12183" b="21697"/>
          <a:stretch/>
        </p:blipFill>
        <p:spPr>
          <a:xfrm>
            <a:off x="7996126" y="4980442"/>
            <a:ext cx="289685" cy="107585"/>
          </a:xfrm>
          <a:prstGeom prst="rect">
            <a:avLst/>
          </a:prstGeom>
        </p:spPr>
      </p:pic>
    </p:spTree>
    <p:extLst>
      <p:ext uri="{BB962C8B-B14F-4D97-AF65-F5344CB8AC3E}">
        <p14:creationId xmlns:p14="http://schemas.microsoft.com/office/powerpoint/2010/main" val="4220883813"/>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84BCE5-C2F5-66AF-6FE9-64EDA4D8A96F}"/>
              </a:ext>
            </a:extLst>
          </p:cNvPr>
          <p:cNvSpPr/>
          <p:nvPr userDrawn="1"/>
        </p:nvSpPr>
        <p:spPr>
          <a:xfrm>
            <a:off x="0" y="-2"/>
            <a:ext cx="9144000" cy="4884739"/>
          </a:xfrm>
          <a:prstGeom prst="rect">
            <a:avLst/>
          </a:prstGeom>
          <a:solidFill>
            <a:schemeClr val="bg2">
              <a:lumMod val="10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graphicFrame>
        <p:nvGraphicFramePr>
          <p:cNvPr id="5" name="Object 4" hidden="1">
            <a:extLst>
              <a:ext uri="{FF2B5EF4-FFF2-40B4-BE49-F238E27FC236}">
                <a16:creationId xmlns:a16="http://schemas.microsoft.com/office/drawing/2014/main" id="{10170E80-FB03-46AA-887C-76FCFC3E5FAA}"/>
              </a:ext>
            </a:extLst>
          </p:cNvPr>
          <p:cNvGraphicFramePr>
            <a:graphicFrameLocks noChangeAspect="1"/>
          </p:cNvGraphicFramePr>
          <p:nvPr userDrawn="1">
            <p:custDataLst>
              <p:tags r:id="rId4"/>
            </p:custDataLst>
            <p:extLst>
              <p:ext uri="{D42A27DB-BD31-4B8C-83A1-F6EECF244321}">
                <p14:modId xmlns:p14="http://schemas.microsoft.com/office/powerpoint/2010/main" val="4016671672"/>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10170E80-FB03-46AA-887C-76FCFC3E5FAA}"/>
                          </a:ext>
                        </a:extLst>
                      </p:cNvPr>
                      <p:cNvPicPr/>
                      <p:nvPr/>
                    </p:nvPicPr>
                    <p:blipFill>
                      <a:blip r:embed="rId6"/>
                      <a:stretch>
                        <a:fillRect/>
                      </a:stretch>
                    </p:blipFill>
                    <p:spPr>
                      <a:xfrm>
                        <a:off x="1589" y="1589"/>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6F303188-4FCE-4D2E-805B-BE71702986A3}"/>
              </a:ext>
            </a:extLst>
          </p:cNvPr>
          <p:cNvSpPr>
            <a:spLocks noGrp="1"/>
          </p:cNvSpPr>
          <p:nvPr>
            <p:ph type="title"/>
          </p:nvPr>
        </p:nvSpPr>
        <p:spPr>
          <a:xfrm>
            <a:off x="259019" y="256032"/>
            <a:ext cx="8631936" cy="914400"/>
          </a:xfrm>
          <a:prstGeom prst="rect">
            <a:avLst/>
          </a:prstGeom>
          <a:noFill/>
          <a:ln w="9525">
            <a:noFill/>
            <a:miter lim="800000"/>
            <a:headEnd/>
            <a:tailEnd/>
          </a:ln>
        </p:spPr>
        <p:txBody>
          <a:bodyPr vert="horz" wrap="square" lIns="0" tIns="45720" rIns="91440" bIns="45720" numCol="1" rtlCol="0" anchor="t" anchorCtr="0" compatLnSpc="1">
            <a:prstTxWarp prst="textNoShape">
              <a:avLst/>
            </a:prstTxWarp>
            <a:noAutofit/>
          </a:bodyPr>
          <a:lstStyle/>
          <a:p>
            <a:pPr lvl="0"/>
            <a:r>
              <a:rPr lang="en-US"/>
              <a:t>Click to edit Master title style</a:t>
            </a:r>
          </a:p>
        </p:txBody>
      </p:sp>
      <p:sp>
        <p:nvSpPr>
          <p:cNvPr id="3" name="Text Placeholder 2">
            <a:extLst>
              <a:ext uri="{FF2B5EF4-FFF2-40B4-BE49-F238E27FC236}">
                <a16:creationId xmlns:a16="http://schemas.microsoft.com/office/drawing/2014/main" id="{2CA673EA-B8C3-41BD-B736-7C20A73D2ACC}"/>
              </a:ext>
            </a:extLst>
          </p:cNvPr>
          <p:cNvSpPr>
            <a:spLocks noGrp="1"/>
          </p:cNvSpPr>
          <p:nvPr>
            <p:ph type="body" idx="1"/>
          </p:nvPr>
        </p:nvSpPr>
        <p:spPr>
          <a:xfrm>
            <a:off x="259020" y="1248938"/>
            <a:ext cx="8627806" cy="3638531"/>
          </a:xfrm>
          <a:prstGeom prst="rect">
            <a:avLst/>
          </a:prstGeom>
        </p:spPr>
        <p:txBody>
          <a:bodyPr lIns="45720" tIns="45720" rIns="45720" bIns="4572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7023779"/>
      </p:ext>
    </p:extLst>
  </p:cSld>
  <p:clrMap bg1="lt1" tx1="dk1" bg2="lt2" tx2="dk2" accent1="accent1" accent2="accent2" accent3="accent3" accent4="accent4" accent5="accent5" accent6="accent6" hlink="hlink" folHlink="folHlink"/>
  <p:sldLayoutIdLst>
    <p:sldLayoutId id="2147486232" r:id="rId1"/>
    <p:sldLayoutId id="2147486236" r:id="rId2"/>
  </p:sldLayoutIdLst>
  <p:hf hdr="0"/>
  <p:txStyles>
    <p:titleStyle>
      <a:lvl1pPr marL="0" algn="l" defTabSz="457189" rtl="0" eaLnBrk="1" latinLnBrk="0" hangingPunct="1">
        <a:lnSpc>
          <a:spcPct val="100000"/>
        </a:lnSpc>
        <a:spcBef>
          <a:spcPct val="0"/>
        </a:spcBef>
        <a:buNone/>
        <a:tabLst>
          <a:tab pos="457189" algn="l"/>
        </a:tabLst>
        <a:defRPr lang="en-US" sz="2400" b="1" u="none" kern="1200" dirty="0">
          <a:solidFill>
            <a:schemeClr val="bg1"/>
          </a:solidFill>
          <a:latin typeface="Arial" panose="020B0604020202020204" pitchFamily="34" charset="0"/>
          <a:ea typeface="+mn-ea"/>
          <a:cs typeface="Arial" panose="020B0604020202020204" pitchFamily="34" charset="0"/>
        </a:defRPr>
      </a:lvl1pPr>
    </p:titleStyle>
    <p:bodyStyle>
      <a:lvl1pPr marL="0" indent="0" algn="l" defTabSz="457189" rtl="0" eaLnBrk="1" latinLnBrk="0" hangingPunct="1">
        <a:lnSpc>
          <a:spcPct val="100000"/>
        </a:lnSpc>
        <a:spcBef>
          <a:spcPts val="600"/>
        </a:spcBef>
        <a:spcAft>
          <a:spcPts val="600"/>
        </a:spcAft>
        <a:buClr>
          <a:schemeClr val="tx2"/>
        </a:buClr>
        <a:buFont typeface="Arial" panose="020B0604020202020204" pitchFamily="34" charset="0"/>
        <a:buNone/>
        <a:defRPr kumimoji="0" lang="en-US" sz="1200" b="0"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defRPr>
      </a:lvl1pPr>
      <a:lvl2pPr marL="182876" indent="-182876" algn="l" defTabSz="457189" rtl="0" eaLnBrk="1" latinLnBrk="0" hangingPunct="1">
        <a:lnSpc>
          <a:spcPct val="100000"/>
        </a:lnSpc>
        <a:spcBef>
          <a:spcPts val="600"/>
        </a:spcBef>
        <a:spcAft>
          <a:spcPts val="600"/>
        </a:spcAft>
        <a:buClr>
          <a:srgbClr val="2F8EA9"/>
        </a:buClr>
        <a:buFont typeface="Arial" charset="0"/>
        <a:buChar char="•"/>
        <a:defRPr kumimoji="0" lang="en-US" sz="1200" b="0"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defRPr>
      </a:lvl2pPr>
      <a:lvl3pPr marL="365751" indent="-182876" algn="l" defTabSz="457189" rtl="0" eaLnBrk="1" latinLnBrk="0" hangingPunct="1">
        <a:lnSpc>
          <a:spcPct val="100000"/>
        </a:lnSpc>
        <a:spcBef>
          <a:spcPts val="600"/>
        </a:spcBef>
        <a:spcAft>
          <a:spcPts val="600"/>
        </a:spcAft>
        <a:buClr>
          <a:srgbClr val="2F8EA9"/>
        </a:buClr>
        <a:buFont typeface="Arial" charset="0"/>
        <a:buChar char="•"/>
        <a:defRPr kumimoji="0" lang="en-US" sz="1000" b="0"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defRPr>
      </a:lvl3pPr>
      <a:lvl4pPr marL="548627" indent="-182876" algn="l" defTabSz="457189" rtl="0" eaLnBrk="1" latinLnBrk="0" hangingPunct="1">
        <a:lnSpc>
          <a:spcPct val="100000"/>
        </a:lnSpc>
        <a:spcBef>
          <a:spcPts val="600"/>
        </a:spcBef>
        <a:spcAft>
          <a:spcPts val="600"/>
        </a:spcAft>
        <a:buClr>
          <a:srgbClr val="2F8EA9"/>
        </a:buClr>
        <a:buFont typeface="Arial" charset="0"/>
        <a:buChar char="•"/>
        <a:defRPr kumimoji="0" lang="en-US" sz="1000" b="0"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defRPr>
      </a:lvl4pPr>
      <a:lvl5pPr marL="731502" indent="-182876" algn="l" defTabSz="457189" rtl="0" eaLnBrk="1" latinLnBrk="0" hangingPunct="1">
        <a:lnSpc>
          <a:spcPct val="100000"/>
        </a:lnSpc>
        <a:spcBef>
          <a:spcPts val="600"/>
        </a:spcBef>
        <a:spcAft>
          <a:spcPts val="600"/>
        </a:spcAft>
        <a:buClr>
          <a:srgbClr val="2F8EA9"/>
        </a:buClr>
        <a:buFont typeface="Arial" charset="0"/>
        <a:buChar char="•"/>
        <a:defRPr kumimoji="0" lang="en-US" sz="1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02">
          <p15:clr>
            <a:srgbClr val="F26B43"/>
          </p15:clr>
        </p15:guide>
        <p15:guide id="2" pos="158">
          <p15:clr>
            <a:srgbClr val="F26B43"/>
          </p15:clr>
        </p15:guide>
        <p15:guide id="3" orient="horz" pos="163">
          <p15:clr>
            <a:srgbClr val="F26B43"/>
          </p15:clr>
        </p15:guide>
        <p15:guide id="4" orient="horz" pos="307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 Id="rId14" Type="http://schemas.openxmlformats.org/officeDocument/2006/relationships/image" Target="../media/image59.svg"/></Relationships>
</file>

<file path=ppt/slides/_rels/slide1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svg"/><Relationship Id="rId18" Type="http://schemas.openxmlformats.org/officeDocument/2006/relationships/image" Target="../media/image76.png"/><Relationship Id="rId3" Type="http://schemas.openxmlformats.org/officeDocument/2006/relationships/image" Target="../media/image61.emf"/><Relationship Id="rId21" Type="http://schemas.openxmlformats.org/officeDocument/2006/relationships/image" Target="../media/image79.svg"/><Relationship Id="rId7" Type="http://schemas.openxmlformats.org/officeDocument/2006/relationships/image" Target="../media/image65.svg"/><Relationship Id="rId12" Type="http://schemas.openxmlformats.org/officeDocument/2006/relationships/image" Target="../media/image70.png"/><Relationship Id="rId17" Type="http://schemas.openxmlformats.org/officeDocument/2006/relationships/image" Target="../media/image75.svg"/><Relationship Id="rId2" Type="http://schemas.openxmlformats.org/officeDocument/2006/relationships/notesSlide" Target="../notesSlides/notesSlide12.xml"/><Relationship Id="rId16" Type="http://schemas.openxmlformats.org/officeDocument/2006/relationships/image" Target="../media/image74.png"/><Relationship Id="rId20"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svg"/><Relationship Id="rId15" Type="http://schemas.openxmlformats.org/officeDocument/2006/relationships/image" Target="../media/image73.svg"/><Relationship Id="rId10" Type="http://schemas.openxmlformats.org/officeDocument/2006/relationships/image" Target="../media/image68.png"/><Relationship Id="rId19" Type="http://schemas.openxmlformats.org/officeDocument/2006/relationships/image" Target="../media/image77.svg"/><Relationship Id="rId4" Type="http://schemas.openxmlformats.org/officeDocument/2006/relationships/image" Target="../media/image62.png"/><Relationship Id="rId9" Type="http://schemas.openxmlformats.org/officeDocument/2006/relationships/image" Target="../media/image67.svg"/><Relationship Id="rId14" Type="http://schemas.openxmlformats.org/officeDocument/2006/relationships/image" Target="../media/image72.png"/></Relationships>
</file>

<file path=ppt/slides/_rels/slide1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7.svg"/><Relationship Id="rId5" Type="http://schemas.openxmlformats.org/officeDocument/2006/relationships/image" Target="../media/image82.svg"/><Relationship Id="rId10" Type="http://schemas.openxmlformats.org/officeDocument/2006/relationships/image" Target="../media/image62.png"/><Relationship Id="rId4" Type="http://schemas.openxmlformats.org/officeDocument/2006/relationships/image" Target="../media/image81.png"/><Relationship Id="rId9" Type="http://schemas.openxmlformats.org/officeDocument/2006/relationships/image" Target="../media/image86.svg"/></Relationships>
</file>

<file path=ppt/slides/_rels/slide1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0.png"/><Relationship Id="rId7" Type="http://schemas.openxmlformats.org/officeDocument/2006/relationships/image" Target="../media/image90.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86.svg"/><Relationship Id="rId5" Type="http://schemas.openxmlformats.org/officeDocument/2006/relationships/image" Target="../media/image88.svg"/><Relationship Id="rId10" Type="http://schemas.openxmlformats.org/officeDocument/2006/relationships/image" Target="../media/image85.png"/><Relationship Id="rId4" Type="http://schemas.openxmlformats.org/officeDocument/2006/relationships/image" Target="../media/image64.png"/><Relationship Id="rId9" Type="http://schemas.openxmlformats.org/officeDocument/2006/relationships/image" Target="../media/image92.svg"/></Relationships>
</file>

<file path=ppt/slides/_rels/slide1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80.png"/><Relationship Id="rId7" Type="http://schemas.openxmlformats.org/officeDocument/2006/relationships/image" Target="../media/image96.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67.svg"/><Relationship Id="rId5" Type="http://schemas.openxmlformats.org/officeDocument/2006/relationships/image" Target="../media/image94.svg"/><Relationship Id="rId10" Type="http://schemas.openxmlformats.org/officeDocument/2006/relationships/image" Target="../media/image66.png"/><Relationship Id="rId4" Type="http://schemas.openxmlformats.org/officeDocument/2006/relationships/image" Target="../media/image93.png"/><Relationship Id="rId9" Type="http://schemas.openxmlformats.org/officeDocument/2006/relationships/image" Target="../media/image98.svg"/></Relationships>
</file>

<file path=ppt/slides/_rels/slide16.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9.png"/><Relationship Id="rId7"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4.svg"/><Relationship Id="rId11" Type="http://schemas.openxmlformats.org/officeDocument/2006/relationships/image" Target="../media/image104.svg"/><Relationship Id="rId5" Type="http://schemas.openxmlformats.org/officeDocument/2006/relationships/image" Target="../media/image83.png"/><Relationship Id="rId10" Type="http://schemas.openxmlformats.org/officeDocument/2006/relationships/image" Target="../media/image103.png"/><Relationship Id="rId4" Type="http://schemas.openxmlformats.org/officeDocument/2006/relationships/image" Target="../media/image100.svg"/><Relationship Id="rId9" Type="http://schemas.openxmlformats.org/officeDocument/2006/relationships/image" Target="../media/image102.svg"/></Relationships>
</file>

<file path=ppt/slides/_rels/slide17.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80.png"/><Relationship Id="rId7" Type="http://schemas.openxmlformats.org/officeDocument/2006/relationships/image" Target="../media/image79.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110.svg"/><Relationship Id="rId5" Type="http://schemas.openxmlformats.org/officeDocument/2006/relationships/image" Target="../media/image106.svg"/><Relationship Id="rId10" Type="http://schemas.openxmlformats.org/officeDocument/2006/relationships/image" Target="../media/image109.png"/><Relationship Id="rId4" Type="http://schemas.openxmlformats.org/officeDocument/2006/relationships/image" Target="../media/image105.png"/><Relationship Id="rId9" Type="http://schemas.openxmlformats.org/officeDocument/2006/relationships/image" Target="../media/image108.svg"/></Relationships>
</file>

<file path=ppt/slides/_rels/slide18.xml.rels><?xml version="1.0" encoding="UTF-8" standalone="yes"?>
<Relationships xmlns="http://schemas.openxmlformats.org/package/2006/relationships"><Relationship Id="rId8" Type="http://schemas.openxmlformats.org/officeDocument/2006/relationships/image" Target="../media/image115.svg"/><Relationship Id="rId13" Type="http://schemas.openxmlformats.org/officeDocument/2006/relationships/image" Target="../media/image120.png"/><Relationship Id="rId18" Type="http://schemas.openxmlformats.org/officeDocument/2006/relationships/image" Target="../media/image125.svg"/><Relationship Id="rId3" Type="http://schemas.openxmlformats.org/officeDocument/2006/relationships/image" Target="../media/image60.emf"/><Relationship Id="rId7" Type="http://schemas.openxmlformats.org/officeDocument/2006/relationships/image" Target="../media/image114.png"/><Relationship Id="rId12" Type="http://schemas.openxmlformats.org/officeDocument/2006/relationships/image" Target="../media/image119.svg"/><Relationship Id="rId17" Type="http://schemas.openxmlformats.org/officeDocument/2006/relationships/image" Target="../media/image124.png"/><Relationship Id="rId2" Type="http://schemas.openxmlformats.org/officeDocument/2006/relationships/notesSlide" Target="../notesSlides/notesSlide18.xml"/><Relationship Id="rId16" Type="http://schemas.openxmlformats.org/officeDocument/2006/relationships/image" Target="../media/image123.svg"/><Relationship Id="rId20" Type="http://schemas.openxmlformats.org/officeDocument/2006/relationships/image" Target="../media/image127.svg"/><Relationship Id="rId1" Type="http://schemas.openxmlformats.org/officeDocument/2006/relationships/slideLayout" Target="../slideLayouts/slideLayout2.xml"/><Relationship Id="rId6" Type="http://schemas.openxmlformats.org/officeDocument/2006/relationships/image" Target="../media/image113.svg"/><Relationship Id="rId11" Type="http://schemas.openxmlformats.org/officeDocument/2006/relationships/image" Target="../media/image118.png"/><Relationship Id="rId5" Type="http://schemas.openxmlformats.org/officeDocument/2006/relationships/image" Target="../media/image112.png"/><Relationship Id="rId15" Type="http://schemas.openxmlformats.org/officeDocument/2006/relationships/image" Target="../media/image122.png"/><Relationship Id="rId10" Type="http://schemas.openxmlformats.org/officeDocument/2006/relationships/image" Target="../media/image117.svg"/><Relationship Id="rId19" Type="http://schemas.openxmlformats.org/officeDocument/2006/relationships/image" Target="../media/image126.png"/><Relationship Id="rId4" Type="http://schemas.openxmlformats.org/officeDocument/2006/relationships/image" Target="../media/image111.png"/><Relationship Id="rId9" Type="http://schemas.openxmlformats.org/officeDocument/2006/relationships/image" Target="../media/image116.png"/><Relationship Id="rId14" Type="http://schemas.openxmlformats.org/officeDocument/2006/relationships/image" Target="../media/image121.svg"/></Relationships>
</file>

<file path=ppt/slides/_rels/slide19.xml.rels><?xml version="1.0" encoding="UTF-8" standalone="yes"?>
<Relationships xmlns="http://schemas.openxmlformats.org/package/2006/relationships"><Relationship Id="rId13" Type="http://schemas.openxmlformats.org/officeDocument/2006/relationships/image" Target="../media/image138.png"/><Relationship Id="rId18" Type="http://schemas.openxmlformats.org/officeDocument/2006/relationships/image" Target="../media/image143.png"/><Relationship Id="rId26" Type="http://schemas.openxmlformats.org/officeDocument/2006/relationships/image" Target="../media/image151.png"/><Relationship Id="rId39" Type="http://schemas.openxmlformats.org/officeDocument/2006/relationships/image" Target="../media/image164.png"/><Relationship Id="rId21" Type="http://schemas.openxmlformats.org/officeDocument/2006/relationships/image" Target="../media/image146.png"/><Relationship Id="rId34" Type="http://schemas.openxmlformats.org/officeDocument/2006/relationships/image" Target="../media/image159.png"/><Relationship Id="rId7" Type="http://schemas.openxmlformats.org/officeDocument/2006/relationships/image" Target="../media/image132.png"/><Relationship Id="rId2" Type="http://schemas.openxmlformats.org/officeDocument/2006/relationships/notesSlide" Target="../notesSlides/notesSlide19.xml"/><Relationship Id="rId16" Type="http://schemas.openxmlformats.org/officeDocument/2006/relationships/image" Target="../media/image141.png"/><Relationship Id="rId20" Type="http://schemas.openxmlformats.org/officeDocument/2006/relationships/image" Target="../media/image145.png"/><Relationship Id="rId29" Type="http://schemas.openxmlformats.org/officeDocument/2006/relationships/image" Target="../media/image154.png"/><Relationship Id="rId41" Type="http://schemas.openxmlformats.org/officeDocument/2006/relationships/image" Target="../media/image166.png"/><Relationship Id="rId1" Type="http://schemas.openxmlformats.org/officeDocument/2006/relationships/slideLayout" Target="../slideLayouts/slideLayout2.xml"/><Relationship Id="rId6" Type="http://schemas.openxmlformats.org/officeDocument/2006/relationships/image" Target="../media/image131.png"/><Relationship Id="rId11" Type="http://schemas.openxmlformats.org/officeDocument/2006/relationships/image" Target="../media/image136.png"/><Relationship Id="rId24" Type="http://schemas.openxmlformats.org/officeDocument/2006/relationships/image" Target="../media/image149.png"/><Relationship Id="rId32" Type="http://schemas.openxmlformats.org/officeDocument/2006/relationships/image" Target="../media/image157.png"/><Relationship Id="rId37" Type="http://schemas.openxmlformats.org/officeDocument/2006/relationships/image" Target="../media/image162.png"/><Relationship Id="rId40" Type="http://schemas.openxmlformats.org/officeDocument/2006/relationships/image" Target="../media/image165.png"/><Relationship Id="rId5" Type="http://schemas.openxmlformats.org/officeDocument/2006/relationships/image" Target="../media/image130.png"/><Relationship Id="rId15" Type="http://schemas.openxmlformats.org/officeDocument/2006/relationships/image" Target="../media/image140.png"/><Relationship Id="rId23" Type="http://schemas.openxmlformats.org/officeDocument/2006/relationships/image" Target="../media/image148.png"/><Relationship Id="rId28" Type="http://schemas.openxmlformats.org/officeDocument/2006/relationships/image" Target="../media/image153.png"/><Relationship Id="rId36" Type="http://schemas.openxmlformats.org/officeDocument/2006/relationships/image" Target="../media/image161.png"/><Relationship Id="rId10" Type="http://schemas.openxmlformats.org/officeDocument/2006/relationships/image" Target="../media/image135.png"/><Relationship Id="rId19" Type="http://schemas.openxmlformats.org/officeDocument/2006/relationships/image" Target="../media/image144.png"/><Relationship Id="rId31" Type="http://schemas.openxmlformats.org/officeDocument/2006/relationships/image" Target="../media/image156.png"/><Relationship Id="rId4" Type="http://schemas.openxmlformats.org/officeDocument/2006/relationships/image" Target="../media/image129.png"/><Relationship Id="rId9" Type="http://schemas.openxmlformats.org/officeDocument/2006/relationships/image" Target="../media/image134.png"/><Relationship Id="rId14" Type="http://schemas.openxmlformats.org/officeDocument/2006/relationships/image" Target="../media/image139.png"/><Relationship Id="rId22" Type="http://schemas.openxmlformats.org/officeDocument/2006/relationships/image" Target="../media/image147.png"/><Relationship Id="rId27" Type="http://schemas.openxmlformats.org/officeDocument/2006/relationships/image" Target="../media/image152.png"/><Relationship Id="rId30" Type="http://schemas.openxmlformats.org/officeDocument/2006/relationships/image" Target="../media/image155.png"/><Relationship Id="rId35" Type="http://schemas.openxmlformats.org/officeDocument/2006/relationships/image" Target="../media/image160.png"/><Relationship Id="rId8" Type="http://schemas.openxmlformats.org/officeDocument/2006/relationships/image" Target="../media/image133.png"/><Relationship Id="rId3" Type="http://schemas.openxmlformats.org/officeDocument/2006/relationships/image" Target="../media/image128.png"/><Relationship Id="rId12" Type="http://schemas.openxmlformats.org/officeDocument/2006/relationships/image" Target="../media/image137.png"/><Relationship Id="rId17" Type="http://schemas.openxmlformats.org/officeDocument/2006/relationships/image" Target="../media/image142.png"/><Relationship Id="rId25" Type="http://schemas.openxmlformats.org/officeDocument/2006/relationships/image" Target="../media/image150.png"/><Relationship Id="rId33" Type="http://schemas.openxmlformats.org/officeDocument/2006/relationships/image" Target="../media/image158.png"/><Relationship Id="rId38" Type="http://schemas.openxmlformats.org/officeDocument/2006/relationships/image" Target="../media/image16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www.gartner.com/en/articles/7-top-trends-in-cybersecurity-for-2022"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5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4.png"/></Relationships>
</file>

<file path=ppt/slides/_rels/slide2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69.png"/><Relationship Id="rId4" Type="http://schemas.openxmlformats.org/officeDocument/2006/relationships/image" Target="../media/image168.png"/></Relationships>
</file>

<file path=ppt/slides/_rels/slide22.xml.rels><?xml version="1.0" encoding="UTF-8" standalone="yes"?>
<Relationships xmlns="http://schemas.openxmlformats.org/package/2006/relationships"><Relationship Id="rId8" Type="http://schemas.openxmlformats.org/officeDocument/2006/relationships/image" Target="../media/image175.svg"/><Relationship Id="rId13" Type="http://schemas.openxmlformats.org/officeDocument/2006/relationships/image" Target="../media/image180.png"/><Relationship Id="rId18" Type="http://schemas.openxmlformats.org/officeDocument/2006/relationships/image" Target="../media/image185.svg"/><Relationship Id="rId3" Type="http://schemas.openxmlformats.org/officeDocument/2006/relationships/image" Target="../media/image170.png"/><Relationship Id="rId7" Type="http://schemas.openxmlformats.org/officeDocument/2006/relationships/image" Target="../media/image174.png"/><Relationship Id="rId12" Type="http://schemas.openxmlformats.org/officeDocument/2006/relationships/image" Target="../media/image179.svg"/><Relationship Id="rId17" Type="http://schemas.openxmlformats.org/officeDocument/2006/relationships/image" Target="../media/image184.png"/><Relationship Id="rId2" Type="http://schemas.openxmlformats.org/officeDocument/2006/relationships/notesSlide" Target="../notesSlides/notesSlide22.xml"/><Relationship Id="rId16" Type="http://schemas.openxmlformats.org/officeDocument/2006/relationships/image" Target="../media/image183.svg"/><Relationship Id="rId1" Type="http://schemas.openxmlformats.org/officeDocument/2006/relationships/slideLayout" Target="../slideLayouts/slideLayout2.xml"/><Relationship Id="rId6" Type="http://schemas.openxmlformats.org/officeDocument/2006/relationships/image" Target="../media/image173.svg"/><Relationship Id="rId11" Type="http://schemas.openxmlformats.org/officeDocument/2006/relationships/image" Target="../media/image178.png"/><Relationship Id="rId5" Type="http://schemas.openxmlformats.org/officeDocument/2006/relationships/image" Target="../media/image172.png"/><Relationship Id="rId15" Type="http://schemas.openxmlformats.org/officeDocument/2006/relationships/image" Target="../media/image182.png"/><Relationship Id="rId10" Type="http://schemas.openxmlformats.org/officeDocument/2006/relationships/image" Target="../media/image177.svg"/><Relationship Id="rId4" Type="http://schemas.openxmlformats.org/officeDocument/2006/relationships/image" Target="../media/image171.svg"/><Relationship Id="rId9" Type="http://schemas.openxmlformats.org/officeDocument/2006/relationships/image" Target="../media/image176.png"/><Relationship Id="rId14" Type="http://schemas.openxmlformats.org/officeDocument/2006/relationships/image" Target="../media/image181.svg"/></Relationships>
</file>

<file path=ppt/slides/_rels/slide23.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56.png"/><Relationship Id="rId7" Type="http://schemas.openxmlformats.org/officeDocument/2006/relationships/image" Target="../media/image15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86.png"/><Relationship Id="rId4" Type="http://schemas.openxmlformats.org/officeDocument/2006/relationships/image" Target="../media/image157.png"/></Relationships>
</file>

<file path=ppt/slides/_rels/slide2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90.svg"/><Relationship Id="rId5" Type="http://schemas.openxmlformats.org/officeDocument/2006/relationships/image" Target="../media/image189.png"/><Relationship Id="rId4" Type="http://schemas.openxmlformats.org/officeDocument/2006/relationships/image" Target="../media/image188.svg"/></Relationships>
</file>

<file path=ppt/slides/_rels/slide2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92.png"/><Relationship Id="rId7" Type="http://schemas.openxmlformats.org/officeDocument/2006/relationships/image" Target="../media/image19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95.svg"/><Relationship Id="rId5" Type="http://schemas.openxmlformats.org/officeDocument/2006/relationships/image" Target="../media/image194.png"/><Relationship Id="rId4" Type="http://schemas.openxmlformats.org/officeDocument/2006/relationships/image" Target="../media/image193.svg"/></Relationships>
</file>

<file path=ppt/slides/_rels/slide26.xml.rels><?xml version="1.0" encoding="UTF-8" standalone="yes"?>
<Relationships xmlns="http://schemas.openxmlformats.org/package/2006/relationships"><Relationship Id="rId8" Type="http://schemas.openxmlformats.org/officeDocument/2006/relationships/image" Target="../media/image200.svg"/><Relationship Id="rId3" Type="http://schemas.openxmlformats.org/officeDocument/2006/relationships/image" Target="../media/image197.png"/><Relationship Id="rId7" Type="http://schemas.openxmlformats.org/officeDocument/2006/relationships/image" Target="../media/image19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98.svg"/><Relationship Id="rId5" Type="http://schemas.openxmlformats.org/officeDocument/2006/relationships/image" Target="../media/image13.png"/><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8" Type="http://schemas.openxmlformats.org/officeDocument/2006/relationships/image" Target="../media/image205.svg"/><Relationship Id="rId3" Type="http://schemas.openxmlformats.org/officeDocument/2006/relationships/image" Target="../media/image201.png"/><Relationship Id="rId7" Type="http://schemas.openxmlformats.org/officeDocument/2006/relationships/image" Target="../media/image20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03.png"/><Relationship Id="rId4" Type="http://schemas.openxmlformats.org/officeDocument/2006/relationships/image" Target="../media/image202.svg"/></Relationships>
</file>

<file path=ppt/slides/_rels/slide2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06.png"/><Relationship Id="rId7" Type="http://schemas.openxmlformats.org/officeDocument/2006/relationships/image" Target="../media/image21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09.svg"/><Relationship Id="rId5" Type="http://schemas.openxmlformats.org/officeDocument/2006/relationships/image" Target="../media/image208.png"/><Relationship Id="rId4" Type="http://schemas.openxmlformats.org/officeDocument/2006/relationships/image" Target="../media/image207.sv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https://www.ibm.com/security/data-breach"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s://www.wipro.com/content/dam/nexus/en/service-lines/cloud/latest-thinking/making-business-thrive.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6.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svg"/><Relationship Id="rId12" Type="http://schemas.openxmlformats.org/officeDocument/2006/relationships/hyperlink" Target="https://www.sec.gov/news/press-release/2022-39"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19.svg"/><Relationship Id="rId5" Type="http://schemas.openxmlformats.org/officeDocument/2006/relationships/image" Target="../media/image22.svg"/><Relationship Id="rId10" Type="http://schemas.openxmlformats.org/officeDocument/2006/relationships/image" Target="../media/image6.png"/><Relationship Id="rId4" Type="http://schemas.openxmlformats.org/officeDocument/2006/relationships/image" Target="../media/image21.png"/><Relationship Id="rId9" Type="http://schemas.openxmlformats.org/officeDocument/2006/relationships/image" Target="../media/image26.sv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3.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notesSlide" Target="../notesSlides/notesSlide9.xml"/><Relationship Id="rId16" Type="http://schemas.openxmlformats.org/officeDocument/2006/relationships/image" Target="../media/image47.svg"/><Relationship Id="rId1" Type="http://schemas.openxmlformats.org/officeDocument/2006/relationships/slideLayout" Target="../slideLayouts/slideLayout2.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CAA183-8FCD-5A4F-BEF5-4D3E6ACB8901}"/>
              </a:ext>
            </a:extLst>
          </p:cNvPr>
          <p:cNvSpPr/>
          <p:nvPr/>
        </p:nvSpPr>
        <p:spPr>
          <a:xfrm>
            <a:off x="0" y="0"/>
            <a:ext cx="9144000" cy="5143499"/>
          </a:xfrm>
          <a:prstGeom prst="rect">
            <a:avLst/>
          </a:prstGeom>
          <a:solidFill>
            <a:schemeClr val="bg2">
              <a:lumMod val="10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17B22"/>
              </a:solidFill>
              <a:effectLst/>
              <a:uLnTx/>
              <a:uFillTx/>
              <a:latin typeface="Arial" panose="020B0604020202020204" pitchFamily="34" charset="0"/>
              <a:ea typeface="+mn-ea"/>
              <a:cs typeface="Arial" panose="020B0604020202020204" pitchFamily="34" charset="0"/>
            </a:endParaRPr>
          </a:p>
        </p:txBody>
      </p:sp>
      <p:sp>
        <p:nvSpPr>
          <p:cNvPr id="10" name="Rectangle 9" hidden="1">
            <a:extLst>
              <a:ext uri="{FF2B5EF4-FFF2-40B4-BE49-F238E27FC236}">
                <a16:creationId xmlns:a16="http://schemas.microsoft.com/office/drawing/2014/main" id="{234430D8-AA94-33D3-AD60-73761A6A86D6}"/>
              </a:ext>
            </a:extLst>
          </p:cNvPr>
          <p:cNvSpPr/>
          <p:nvPr/>
        </p:nvSpPr>
        <p:spPr>
          <a:xfrm>
            <a:off x="0" y="-2"/>
            <a:ext cx="9144000" cy="5143499"/>
          </a:xfrm>
          <a:prstGeom prst="rect">
            <a:avLst/>
          </a:prstGeom>
          <a:solidFill>
            <a:schemeClr val="tx2">
              <a:alpha val="62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17B22"/>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B73C6938-15C5-474C-8B46-EA29A7B5C473}"/>
              </a:ext>
            </a:extLst>
          </p:cNvPr>
          <p:cNvSpPr>
            <a:spLocks noGrp="1"/>
          </p:cNvSpPr>
          <p:nvPr>
            <p:ph type="body" sz="quarter" idx="4294967295"/>
          </p:nvPr>
        </p:nvSpPr>
        <p:spPr>
          <a:xfrm>
            <a:off x="523549" y="1523056"/>
            <a:ext cx="3684551" cy="1512168"/>
          </a:xfrm>
        </p:spPr>
        <p:txBody>
          <a:bodyPr anchor="t"/>
          <a:lstStyle/>
          <a:p>
            <a:r>
              <a:rPr lang="en-GB" sz="3200" b="1"/>
              <a:t>Cybersecurity </a:t>
            </a:r>
            <a:br>
              <a:rPr lang="en-GB" sz="3200" b="1"/>
            </a:br>
            <a:r>
              <a:rPr lang="en-GB" sz="3200" b="1"/>
              <a:t>and Risk Services</a:t>
            </a:r>
          </a:p>
          <a:p>
            <a:r>
              <a:rPr lang="en-GB" sz="1400" b="0"/>
              <a:t>Enabling your transformation into a </a:t>
            </a:r>
            <a:br>
              <a:rPr lang="en-GB" sz="1400" b="0"/>
            </a:br>
            <a:r>
              <a:rPr lang="en-GB" sz="1400" b="0"/>
              <a:t>cyber-resilient business</a:t>
            </a:r>
            <a:endParaRPr lang="en-GB" sz="1400"/>
          </a:p>
        </p:txBody>
      </p:sp>
      <p:pic>
        <p:nvPicPr>
          <p:cNvPr id="4" name="Old logo" descr="A picture containing graphical user interface&#10;&#10;Description automatically generated">
            <a:extLst>
              <a:ext uri="{FF2B5EF4-FFF2-40B4-BE49-F238E27FC236}">
                <a16:creationId xmlns:a16="http://schemas.microsoft.com/office/drawing/2014/main" id="{FB42812D-572E-22F2-D591-37625B3B4319}"/>
              </a:ext>
            </a:extLst>
          </p:cNvPr>
          <p:cNvPicPr>
            <a:picLocks noChangeAspect="1"/>
          </p:cNvPicPr>
          <p:nvPr/>
        </p:nvPicPr>
        <p:blipFill>
          <a:blip r:embed="rId3"/>
          <a:stretch>
            <a:fillRect/>
          </a:stretch>
        </p:blipFill>
        <p:spPr>
          <a:xfrm>
            <a:off x="493118" y="4174221"/>
            <a:ext cx="2115869" cy="668346"/>
          </a:xfrm>
          <a:prstGeom prst="rect">
            <a:avLst/>
          </a:prstGeom>
        </p:spPr>
      </p:pic>
      <p:sp>
        <p:nvSpPr>
          <p:cNvPr id="18" name="Freeform: Shape 17">
            <a:extLst>
              <a:ext uri="{FF2B5EF4-FFF2-40B4-BE49-F238E27FC236}">
                <a16:creationId xmlns:a16="http://schemas.microsoft.com/office/drawing/2014/main" id="{5CBFDBA4-276C-1D9F-7038-F928EDB540F0}"/>
              </a:ext>
            </a:extLst>
          </p:cNvPr>
          <p:cNvSpPr/>
          <p:nvPr/>
        </p:nvSpPr>
        <p:spPr>
          <a:xfrm>
            <a:off x="3773328" y="0"/>
            <a:ext cx="1927673" cy="1506993"/>
          </a:xfrm>
          <a:custGeom>
            <a:avLst/>
            <a:gdLst>
              <a:gd name="connsiteX0" fmla="*/ 168554 w 1927673"/>
              <a:gd name="connsiteY0" fmla="*/ 0 h 1506993"/>
              <a:gd name="connsiteX1" fmla="*/ 1759910 w 1927673"/>
              <a:gd name="connsiteY1" fmla="*/ 0 h 1506993"/>
              <a:gd name="connsiteX2" fmla="*/ 1811110 w 1927673"/>
              <a:gd name="connsiteY2" fmla="*/ 83727 h 1506993"/>
              <a:gd name="connsiteX3" fmla="*/ 1507440 w 1927673"/>
              <a:gd name="connsiteY3" fmla="*/ 1338958 h 1506993"/>
              <a:gd name="connsiteX4" fmla="*/ 168036 w 1927673"/>
              <a:gd name="connsiteY4" fmla="*/ 1086760 h 1506993"/>
              <a:gd name="connsiteX5" fmla="*/ 153192 w 1927673"/>
              <a:gd name="connsiteY5" fmla="*/ 21489 h 1506993"/>
              <a:gd name="connsiteX6" fmla="*/ 168554 w 1927673"/>
              <a:gd name="connsiteY6" fmla="*/ 0 h 150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7673" h="1506993">
                <a:moveTo>
                  <a:pt x="168554" y="0"/>
                </a:moveTo>
                <a:lnTo>
                  <a:pt x="1759910" y="0"/>
                </a:lnTo>
                <a:lnTo>
                  <a:pt x="1811110" y="83727"/>
                </a:lnTo>
                <a:cubicBezTo>
                  <a:pt x="2044471" y="512852"/>
                  <a:pt x="1919479" y="1057499"/>
                  <a:pt x="1507440" y="1338958"/>
                </a:cubicBezTo>
                <a:cubicBezTo>
                  <a:pt x="1067931" y="1639181"/>
                  <a:pt x="468260" y="1526269"/>
                  <a:pt x="168036" y="1086760"/>
                </a:cubicBezTo>
                <a:cubicBezTo>
                  <a:pt x="-57131" y="757129"/>
                  <a:pt x="-49909" y="337406"/>
                  <a:pt x="153192" y="21489"/>
                </a:cubicBezTo>
                <a:lnTo>
                  <a:pt x="168554" y="0"/>
                </a:lnTo>
                <a:close/>
              </a:path>
            </a:pathLst>
          </a:custGeom>
          <a:solidFill>
            <a:schemeClr val="bg2">
              <a:lumMod val="75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100">
              <a:solidFill>
                <a:schemeClr val="accent2"/>
              </a:solidFill>
              <a:latin typeface="Arial" panose="020B0604020202020204" pitchFamily="34" charset="0"/>
              <a:cs typeface="Arial" panose="020B0604020202020204" pitchFamily="34" charset="0"/>
            </a:endParaRPr>
          </a:p>
        </p:txBody>
      </p:sp>
      <p:sp>
        <p:nvSpPr>
          <p:cNvPr id="22" name="Freeform: Shape 21">
            <a:extLst>
              <a:ext uri="{FF2B5EF4-FFF2-40B4-BE49-F238E27FC236}">
                <a16:creationId xmlns:a16="http://schemas.microsoft.com/office/drawing/2014/main" id="{7A4EC96F-B28C-DB2B-9C40-1960AE561E98}"/>
              </a:ext>
            </a:extLst>
          </p:cNvPr>
          <p:cNvSpPr/>
          <p:nvPr/>
        </p:nvSpPr>
        <p:spPr>
          <a:xfrm>
            <a:off x="5748775" y="0"/>
            <a:ext cx="1730396" cy="541166"/>
          </a:xfrm>
          <a:custGeom>
            <a:avLst/>
            <a:gdLst>
              <a:gd name="connsiteX0" fmla="*/ 0 w 1730396"/>
              <a:gd name="connsiteY0" fmla="*/ 0 h 541166"/>
              <a:gd name="connsiteX1" fmla="*/ 1730396 w 1730396"/>
              <a:gd name="connsiteY1" fmla="*/ 0 h 541166"/>
              <a:gd name="connsiteX2" fmla="*/ 1722251 w 1730396"/>
              <a:gd name="connsiteY2" fmla="*/ 17969 h 541166"/>
              <a:gd name="connsiteX3" fmla="*/ 1408535 w 1730396"/>
              <a:gd name="connsiteY3" fmla="*/ 373131 h 541166"/>
              <a:gd name="connsiteX4" fmla="*/ 69131 w 1730396"/>
              <a:gd name="connsiteY4" fmla="*/ 120933 h 541166"/>
              <a:gd name="connsiteX5" fmla="*/ 17659 w 1730396"/>
              <a:gd name="connsiteY5" fmla="*/ 36760 h 541166"/>
              <a:gd name="connsiteX6" fmla="*/ 0 w 1730396"/>
              <a:gd name="connsiteY6" fmla="*/ 0 h 54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0396" h="541166">
                <a:moveTo>
                  <a:pt x="0" y="0"/>
                </a:moveTo>
                <a:lnTo>
                  <a:pt x="1730396" y="0"/>
                </a:lnTo>
                <a:lnTo>
                  <a:pt x="1722251" y="17969"/>
                </a:lnTo>
                <a:cubicBezTo>
                  <a:pt x="1651334" y="156249"/>
                  <a:pt x="1545881" y="279311"/>
                  <a:pt x="1408535" y="373131"/>
                </a:cubicBezTo>
                <a:cubicBezTo>
                  <a:pt x="969026" y="673354"/>
                  <a:pt x="369355" y="560441"/>
                  <a:pt x="69131" y="120933"/>
                </a:cubicBezTo>
                <a:cubicBezTo>
                  <a:pt x="50367" y="93464"/>
                  <a:pt x="33217" y="65369"/>
                  <a:pt x="17659" y="36760"/>
                </a:cubicBezTo>
                <a:lnTo>
                  <a:pt x="0" y="0"/>
                </a:lnTo>
                <a:close/>
              </a:path>
            </a:pathLst>
          </a:custGeom>
          <a:solidFill>
            <a:schemeClr val="bg2">
              <a:lumMod val="50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100">
              <a:solidFill>
                <a:schemeClr val="accent2"/>
              </a:solidFill>
              <a:latin typeface="Arial" panose="020B0604020202020204" pitchFamily="34" charset="0"/>
              <a:cs typeface="Arial" panose="020B0604020202020204" pitchFamily="34" charset="0"/>
            </a:endParaRPr>
          </a:p>
        </p:txBody>
      </p:sp>
      <p:sp>
        <p:nvSpPr>
          <p:cNvPr id="30" name="Freeform: Shape 29">
            <a:extLst>
              <a:ext uri="{FF2B5EF4-FFF2-40B4-BE49-F238E27FC236}">
                <a16:creationId xmlns:a16="http://schemas.microsoft.com/office/drawing/2014/main" id="{23A2A364-51EE-C9A5-B1CA-98D92DAB0B53}"/>
              </a:ext>
            </a:extLst>
          </p:cNvPr>
          <p:cNvSpPr/>
          <p:nvPr/>
        </p:nvSpPr>
        <p:spPr>
          <a:xfrm>
            <a:off x="7322259" y="1"/>
            <a:ext cx="1821741" cy="1671561"/>
          </a:xfrm>
          <a:custGeom>
            <a:avLst/>
            <a:gdLst>
              <a:gd name="connsiteX0" fmla="*/ 311249 w 1821741"/>
              <a:gd name="connsiteY0" fmla="*/ 0 h 1671561"/>
              <a:gd name="connsiteX1" fmla="*/ 1617050 w 1821741"/>
              <a:gd name="connsiteY1" fmla="*/ 0 h 1671561"/>
              <a:gd name="connsiteX2" fmla="*/ 1633913 w 1821741"/>
              <a:gd name="connsiteY2" fmla="*/ 14785 h 1671561"/>
              <a:gd name="connsiteX3" fmla="*/ 1759636 w 1821741"/>
              <a:gd name="connsiteY3" fmla="*/ 164123 h 1671561"/>
              <a:gd name="connsiteX4" fmla="*/ 1811108 w 1821741"/>
              <a:gd name="connsiteY4" fmla="*/ 248295 h 1671561"/>
              <a:gd name="connsiteX5" fmla="*/ 1821741 w 1821741"/>
              <a:gd name="connsiteY5" fmla="*/ 270430 h 1671561"/>
              <a:gd name="connsiteX6" fmla="*/ 1821741 w 1821741"/>
              <a:gd name="connsiteY6" fmla="*/ 1147069 h 1671561"/>
              <a:gd name="connsiteX7" fmla="*/ 1821154 w 1821741"/>
              <a:gd name="connsiteY7" fmla="*/ 1148364 h 1671561"/>
              <a:gd name="connsiteX8" fmla="*/ 1507438 w 1821741"/>
              <a:gd name="connsiteY8" fmla="*/ 1503526 h 1671561"/>
              <a:gd name="connsiteX9" fmla="*/ 168035 w 1821741"/>
              <a:gd name="connsiteY9" fmla="*/ 1251328 h 1671561"/>
              <a:gd name="connsiteX10" fmla="*/ 270896 w 1821741"/>
              <a:gd name="connsiteY10" fmla="*/ 37648 h 1671561"/>
              <a:gd name="connsiteX11" fmla="*/ 311249 w 1821741"/>
              <a:gd name="connsiteY11" fmla="*/ 0 h 167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1741" h="1671561">
                <a:moveTo>
                  <a:pt x="311249" y="0"/>
                </a:moveTo>
                <a:lnTo>
                  <a:pt x="1617050" y="0"/>
                </a:lnTo>
                <a:lnTo>
                  <a:pt x="1633913" y="14785"/>
                </a:lnTo>
                <a:cubicBezTo>
                  <a:pt x="1679901" y="59349"/>
                  <a:pt x="1722108" y="109184"/>
                  <a:pt x="1759636" y="164123"/>
                </a:cubicBezTo>
                <a:cubicBezTo>
                  <a:pt x="1778400" y="191592"/>
                  <a:pt x="1795550" y="219687"/>
                  <a:pt x="1811108" y="248295"/>
                </a:cubicBezTo>
                <a:lnTo>
                  <a:pt x="1821741" y="270430"/>
                </a:lnTo>
                <a:lnTo>
                  <a:pt x="1821741" y="1147069"/>
                </a:lnTo>
                <a:lnTo>
                  <a:pt x="1821154" y="1148364"/>
                </a:lnTo>
                <a:cubicBezTo>
                  <a:pt x="1750237" y="1286644"/>
                  <a:pt x="1644785" y="1409706"/>
                  <a:pt x="1507438" y="1503526"/>
                </a:cubicBezTo>
                <a:cubicBezTo>
                  <a:pt x="1067930" y="1803749"/>
                  <a:pt x="468259" y="1690837"/>
                  <a:pt x="168035" y="1251328"/>
                </a:cubicBezTo>
                <a:cubicBezTo>
                  <a:pt x="-94660" y="866759"/>
                  <a:pt x="-41048" y="359563"/>
                  <a:pt x="270896" y="37648"/>
                </a:cubicBezTo>
                <a:lnTo>
                  <a:pt x="311249" y="0"/>
                </a:lnTo>
                <a:close/>
              </a:path>
            </a:pathLst>
          </a:custGeom>
          <a:solidFill>
            <a:schemeClr val="bg2">
              <a:lumMod val="50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100">
              <a:solidFill>
                <a:schemeClr val="accent2"/>
              </a:solidFill>
              <a:latin typeface="Arial" panose="020B0604020202020204" pitchFamily="34" charset="0"/>
              <a:cs typeface="Arial" panose="020B0604020202020204" pitchFamily="34" charset="0"/>
            </a:endParaRPr>
          </a:p>
        </p:txBody>
      </p:sp>
      <p:sp>
        <p:nvSpPr>
          <p:cNvPr id="34" name="Freeform: Shape 33">
            <a:extLst>
              <a:ext uri="{FF2B5EF4-FFF2-40B4-BE49-F238E27FC236}">
                <a16:creationId xmlns:a16="http://schemas.microsoft.com/office/drawing/2014/main" id="{EB3CBB59-C819-7D6F-88CB-1EBF97C9B11A}"/>
              </a:ext>
            </a:extLst>
          </p:cNvPr>
          <p:cNvSpPr/>
          <p:nvPr/>
        </p:nvSpPr>
        <p:spPr>
          <a:xfrm>
            <a:off x="8070661" y="1754317"/>
            <a:ext cx="1073338" cy="1927674"/>
          </a:xfrm>
          <a:custGeom>
            <a:avLst/>
            <a:gdLst>
              <a:gd name="connsiteX0" fmla="*/ 958012 w 1073338"/>
              <a:gd name="connsiteY0" fmla="*/ 13 h 1927674"/>
              <a:gd name="connsiteX1" fmla="*/ 1050569 w 1073338"/>
              <a:gd name="connsiteY1" fmla="*/ 3977 h 1927674"/>
              <a:gd name="connsiteX2" fmla="*/ 1073338 w 1073338"/>
              <a:gd name="connsiteY2" fmla="*/ 7149 h 1927674"/>
              <a:gd name="connsiteX3" fmla="*/ 1073338 w 1073338"/>
              <a:gd name="connsiteY3" fmla="*/ 1921061 h 1927674"/>
              <a:gd name="connsiteX4" fmla="*/ 1062503 w 1073338"/>
              <a:gd name="connsiteY4" fmla="*/ 1922703 h 1927674"/>
              <a:gd name="connsiteX5" fmla="*/ 168035 w 1073338"/>
              <a:gd name="connsiteY5" fmla="*/ 1507440 h 1927674"/>
              <a:gd name="connsiteX6" fmla="*/ 420233 w 1073338"/>
              <a:gd name="connsiteY6" fmla="*/ 168037 h 1927674"/>
              <a:gd name="connsiteX7" fmla="*/ 958012 w 1073338"/>
              <a:gd name="connsiteY7" fmla="*/ 13 h 192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3338" h="1927674">
                <a:moveTo>
                  <a:pt x="958012" y="13"/>
                </a:moveTo>
                <a:cubicBezTo>
                  <a:pt x="988949" y="-145"/>
                  <a:pt x="1019839" y="1183"/>
                  <a:pt x="1050569" y="3977"/>
                </a:cubicBezTo>
                <a:lnTo>
                  <a:pt x="1073338" y="7149"/>
                </a:lnTo>
                <a:lnTo>
                  <a:pt x="1073338" y="1921061"/>
                </a:lnTo>
                <a:lnTo>
                  <a:pt x="1062503" y="1922703"/>
                </a:lnTo>
                <a:cubicBezTo>
                  <a:pt x="722378" y="1957397"/>
                  <a:pt x="374439" y="1809603"/>
                  <a:pt x="168035" y="1507440"/>
                </a:cubicBezTo>
                <a:cubicBezTo>
                  <a:pt x="-132188" y="1067932"/>
                  <a:pt x="-19275" y="468260"/>
                  <a:pt x="420233" y="168037"/>
                </a:cubicBezTo>
                <a:cubicBezTo>
                  <a:pt x="585049" y="55453"/>
                  <a:pt x="772388" y="966"/>
                  <a:pt x="958012" y="13"/>
                </a:cubicBezTo>
                <a:close/>
              </a:path>
            </a:pathLst>
          </a:custGeom>
          <a:solidFill>
            <a:schemeClr val="bg2">
              <a:lumMod val="50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100">
              <a:solidFill>
                <a:schemeClr val="accent2"/>
              </a:solidFill>
              <a:latin typeface="Arial" panose="020B0604020202020204" pitchFamily="34" charset="0"/>
              <a:cs typeface="Arial" panose="020B0604020202020204" pitchFamily="34" charset="0"/>
            </a:endParaRPr>
          </a:p>
        </p:txBody>
      </p:sp>
      <p:sp>
        <p:nvSpPr>
          <p:cNvPr id="39" name="Freeform: Shape 38">
            <a:extLst>
              <a:ext uri="{FF2B5EF4-FFF2-40B4-BE49-F238E27FC236}">
                <a16:creationId xmlns:a16="http://schemas.microsoft.com/office/drawing/2014/main" id="{7A3D5DD8-449D-44E3-730A-ED0398F6ED2F}"/>
              </a:ext>
            </a:extLst>
          </p:cNvPr>
          <p:cNvSpPr/>
          <p:nvPr/>
        </p:nvSpPr>
        <p:spPr>
          <a:xfrm>
            <a:off x="6914772" y="3523555"/>
            <a:ext cx="1927673" cy="1619944"/>
          </a:xfrm>
          <a:custGeom>
            <a:avLst/>
            <a:gdLst>
              <a:gd name="connsiteX0" fmla="*/ 958013 w 1927673"/>
              <a:gd name="connsiteY0" fmla="*/ 12 h 1619944"/>
              <a:gd name="connsiteX1" fmla="*/ 1759637 w 1927673"/>
              <a:gd name="connsiteY1" fmla="*/ 420234 h 1619944"/>
              <a:gd name="connsiteX2" fmla="*/ 1719647 w 1927673"/>
              <a:gd name="connsiteY2" fmla="*/ 1562209 h 1619944"/>
              <a:gd name="connsiteX3" fmla="*/ 1669026 w 1927673"/>
              <a:gd name="connsiteY3" fmla="*/ 1619944 h 1619944"/>
              <a:gd name="connsiteX4" fmla="*/ 259395 w 1927673"/>
              <a:gd name="connsiteY4" fmla="*/ 1619944 h 1619944"/>
              <a:gd name="connsiteX5" fmla="*/ 227725 w 1927673"/>
              <a:gd name="connsiteY5" fmla="*/ 1585999 h 1619944"/>
              <a:gd name="connsiteX6" fmla="*/ 168036 w 1927673"/>
              <a:gd name="connsiteY6" fmla="*/ 1507439 h 1619944"/>
              <a:gd name="connsiteX7" fmla="*/ 420234 w 1927673"/>
              <a:gd name="connsiteY7" fmla="*/ 168036 h 1619944"/>
              <a:gd name="connsiteX8" fmla="*/ 958013 w 1927673"/>
              <a:gd name="connsiteY8" fmla="*/ 12 h 161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7673" h="1619944">
                <a:moveTo>
                  <a:pt x="958013" y="12"/>
                </a:moveTo>
                <a:cubicBezTo>
                  <a:pt x="1267387" y="-1576"/>
                  <a:pt x="1571998" y="145541"/>
                  <a:pt x="1759637" y="420234"/>
                </a:cubicBezTo>
                <a:cubicBezTo>
                  <a:pt x="2003569" y="777334"/>
                  <a:pt x="1974766" y="1240168"/>
                  <a:pt x="1719647" y="1562209"/>
                </a:cubicBezTo>
                <a:lnTo>
                  <a:pt x="1669026" y="1619944"/>
                </a:lnTo>
                <a:lnTo>
                  <a:pt x="259395" y="1619944"/>
                </a:lnTo>
                <a:lnTo>
                  <a:pt x="227725" y="1585999"/>
                </a:lnTo>
                <a:cubicBezTo>
                  <a:pt x="206734" y="1561102"/>
                  <a:pt x="186800" y="1534908"/>
                  <a:pt x="168036" y="1507439"/>
                </a:cubicBezTo>
                <a:cubicBezTo>
                  <a:pt x="-132187" y="1067931"/>
                  <a:pt x="-19274" y="468259"/>
                  <a:pt x="420234" y="168036"/>
                </a:cubicBezTo>
                <a:cubicBezTo>
                  <a:pt x="585050" y="55452"/>
                  <a:pt x="772389" y="965"/>
                  <a:pt x="958013" y="12"/>
                </a:cubicBezTo>
                <a:close/>
              </a:path>
            </a:pathLst>
          </a:custGeom>
          <a:solidFill>
            <a:srgbClr val="2F8EA9"/>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100">
              <a:solidFill>
                <a:schemeClr val="accent2"/>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656CCA09-6776-A6E5-2BDE-803B3A095E13}"/>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Effect>
                      <a14:brightnessContrast contrast="20000"/>
                    </a14:imgEffect>
                  </a14:imgLayer>
                </a14:imgProps>
              </a:ext>
            </a:extLst>
          </a:blip>
          <a:srcRect l="583" r="-583"/>
          <a:stretch/>
        </p:blipFill>
        <p:spPr>
          <a:xfrm>
            <a:off x="5062712" y="1140115"/>
            <a:ext cx="2638566" cy="2636790"/>
          </a:xfrm>
          <a:prstGeom prst="ellipse">
            <a:avLst/>
          </a:prstGeom>
        </p:spPr>
      </p:pic>
      <p:sp>
        <p:nvSpPr>
          <p:cNvPr id="5" name="Oval 4">
            <a:extLst>
              <a:ext uri="{FF2B5EF4-FFF2-40B4-BE49-F238E27FC236}">
                <a16:creationId xmlns:a16="http://schemas.microsoft.com/office/drawing/2014/main" id="{EFD4BD1A-77FB-8636-A9CC-D55DFC049477}"/>
              </a:ext>
            </a:extLst>
          </p:cNvPr>
          <p:cNvSpPr/>
          <p:nvPr/>
        </p:nvSpPr>
        <p:spPr>
          <a:xfrm>
            <a:off x="5062711" y="1140114"/>
            <a:ext cx="2635200" cy="2635200"/>
          </a:xfrm>
          <a:prstGeom prst="ellipse">
            <a:avLst/>
          </a:prstGeom>
          <a:gradFill>
            <a:gsLst>
              <a:gs pos="26000">
                <a:schemeClr val="bg2">
                  <a:lumMod val="10000"/>
                  <a:alpha val="46000"/>
                </a:schemeClr>
              </a:gs>
              <a:gs pos="100000">
                <a:srgbClr val="5BB8D1">
                  <a:alpha val="57000"/>
                </a:srgbClr>
              </a:gs>
            </a:gsLst>
            <a:lin ang="13800000" scaled="0"/>
          </a:gra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254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F1B9A1-C8AB-C9D1-D3A1-CF25DB452564}"/>
              </a:ext>
            </a:extLst>
          </p:cNvPr>
          <p:cNvSpPr/>
          <p:nvPr/>
        </p:nvSpPr>
        <p:spPr>
          <a:xfrm>
            <a:off x="0" y="3132295"/>
            <a:ext cx="9143999" cy="1751805"/>
          </a:xfrm>
          <a:prstGeom prst="rect">
            <a:avLst/>
          </a:prstGeom>
          <a:solidFill>
            <a:srgbClr val="5A5858">
              <a:alpha val="40000"/>
            </a:srgb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sp>
        <p:nvSpPr>
          <p:cNvPr id="14" name="Title 2">
            <a:extLst>
              <a:ext uri="{FF2B5EF4-FFF2-40B4-BE49-F238E27FC236}">
                <a16:creationId xmlns:a16="http://schemas.microsoft.com/office/drawing/2014/main" id="{960AE9C9-CD5B-4F48-9DF8-C82250DD8836}"/>
              </a:ext>
            </a:extLst>
          </p:cNvPr>
          <p:cNvSpPr txBox="1">
            <a:spLocks/>
          </p:cNvSpPr>
          <p:nvPr/>
        </p:nvSpPr>
        <p:spPr>
          <a:xfrm>
            <a:off x="457905" y="364258"/>
            <a:ext cx="8074276" cy="985458"/>
          </a:xfrm>
          <a:prstGeom prst="rect">
            <a:avLst/>
          </a:prstGeom>
        </p:spPr>
        <p:txBody>
          <a:bodyPr/>
          <a:lstStyle>
            <a:lvl1pPr marL="0" algn="l" defTabSz="457200" rtl="0" eaLnBrk="1" latinLnBrk="0" hangingPunct="1">
              <a:lnSpc>
                <a:spcPct val="100000"/>
              </a:lnSpc>
              <a:spcBef>
                <a:spcPct val="0"/>
              </a:spcBef>
              <a:buNone/>
              <a:tabLst>
                <a:tab pos="457200" algn="l"/>
              </a:tabLst>
              <a:defRPr lang="en-US" sz="2400" b="1" u="none" kern="1200" dirty="0">
                <a:solidFill>
                  <a:schemeClr val="tx2"/>
                </a:solidFill>
                <a:latin typeface="Arial" panose="020B0604020202020204" pitchFamily="34" charset="0"/>
                <a:ea typeface="+mn-ea"/>
                <a:cs typeface="Arial" panose="020B0604020202020204"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tab pos="457200" algn="l"/>
              </a:tabLst>
              <a:defRPr/>
            </a:pPr>
            <a:r>
              <a:rPr kumimoji="0" lang="en-US" sz="3200" b="1"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Benefits of a cyber-resilient business</a:t>
            </a:r>
          </a:p>
        </p:txBody>
      </p:sp>
      <p:sp>
        <p:nvSpPr>
          <p:cNvPr id="53" name="Rectangle 52">
            <a:extLst>
              <a:ext uri="{FF2B5EF4-FFF2-40B4-BE49-F238E27FC236}">
                <a16:creationId xmlns:a16="http://schemas.microsoft.com/office/drawing/2014/main" id="{AC6B9891-D243-4D34-9718-851291B817E9}"/>
              </a:ext>
            </a:extLst>
          </p:cNvPr>
          <p:cNvSpPr/>
          <p:nvPr/>
        </p:nvSpPr>
        <p:spPr>
          <a:xfrm>
            <a:off x="490600" y="906369"/>
            <a:ext cx="8164568" cy="307777"/>
          </a:xfrm>
          <a:prstGeom prst="rect">
            <a:avLst/>
          </a:prstGeom>
          <a:noFill/>
          <a:ln>
            <a:noFill/>
          </a:ln>
        </p:spPr>
        <p:txBody>
          <a:bodyPr wrap="square" lIns="91440" tIns="45720" rIns="91440" bIns="45720" anchor="t">
            <a:spAutoFit/>
          </a:bodyPr>
          <a:lstStyle/>
          <a:p>
            <a:pPr defTabSz="289316">
              <a:spcAft>
                <a:spcPts val="800"/>
              </a:spcAft>
            </a:pPr>
            <a:r>
              <a:rPr lang="en-US" sz="1400">
                <a:solidFill>
                  <a:schemeClr val="bg2">
                    <a:lumMod val="75000"/>
                  </a:schemeClr>
                </a:solidFill>
                <a:latin typeface="Arial" panose="020B0604020202020204"/>
                <a:cs typeface="Arial"/>
              </a:rPr>
              <a:t>A cyber-resilient organization will enable long-term growth and defend business operations.</a:t>
            </a:r>
          </a:p>
        </p:txBody>
      </p:sp>
      <p:sp>
        <p:nvSpPr>
          <p:cNvPr id="57" name="Rectangle 56">
            <a:extLst>
              <a:ext uri="{FF2B5EF4-FFF2-40B4-BE49-F238E27FC236}">
                <a16:creationId xmlns:a16="http://schemas.microsoft.com/office/drawing/2014/main" id="{0F519FE4-CB24-4088-9FDC-C8EA29EC8698}"/>
              </a:ext>
            </a:extLst>
          </p:cNvPr>
          <p:cNvSpPr/>
          <p:nvPr/>
        </p:nvSpPr>
        <p:spPr>
          <a:xfrm>
            <a:off x="833720" y="4152831"/>
            <a:ext cx="1947026" cy="37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i="0" u="none" strike="noStrike" kern="1200" cap="none" spc="0" normalizeH="0" baseline="0">
                <a:ln>
                  <a:noFill/>
                </a:ln>
                <a:solidFill>
                  <a:schemeClr val="bg1"/>
                </a:solidFill>
                <a:effectLst/>
                <a:uLnTx/>
                <a:uFillTx/>
                <a:latin typeface="Arial" panose="020B0604020202020204" pitchFamily="34" charset="0"/>
                <a:ea typeface="+mn-ea"/>
                <a:cs typeface="Arial" panose="020B0604020202020204" pitchFamily="34" charset="0"/>
              </a:rPr>
              <a:t>Optimize processes </a:t>
            </a:r>
            <a:br>
              <a:rPr kumimoji="0" lang="en-US" sz="1050" i="0" u="none" strike="noStrike" kern="1200" cap="none" spc="0" normalizeH="0" baseline="0">
                <a:ln>
                  <a:noFill/>
                </a:ln>
                <a:solidFill>
                  <a:schemeClr val="bg1"/>
                </a:solidFill>
                <a:effectLst/>
                <a:uLnTx/>
                <a:uFillTx/>
                <a:latin typeface="Arial" panose="020B0604020202020204" pitchFamily="34" charset="0"/>
                <a:ea typeface="+mn-ea"/>
                <a:cs typeface="Arial" panose="020B0604020202020204" pitchFamily="34" charset="0"/>
              </a:rPr>
            </a:br>
            <a:r>
              <a:rPr kumimoji="0" lang="en-US" sz="1050" i="0" u="none" strike="noStrike" kern="1200" cap="none" spc="0" normalizeH="0" baseline="0">
                <a:ln>
                  <a:noFill/>
                </a:ln>
                <a:solidFill>
                  <a:schemeClr val="bg1"/>
                </a:solidFill>
                <a:effectLst/>
                <a:uLnTx/>
                <a:uFillTx/>
                <a:latin typeface="Arial" panose="020B0604020202020204" pitchFamily="34" charset="0"/>
                <a:ea typeface="+mn-ea"/>
                <a:cs typeface="Arial" panose="020B0604020202020204" pitchFamily="34" charset="0"/>
              </a:rPr>
              <a:t>and operational capability</a:t>
            </a:r>
          </a:p>
        </p:txBody>
      </p:sp>
      <p:sp>
        <p:nvSpPr>
          <p:cNvPr id="59" name="Rectangle 58">
            <a:extLst>
              <a:ext uri="{FF2B5EF4-FFF2-40B4-BE49-F238E27FC236}">
                <a16:creationId xmlns:a16="http://schemas.microsoft.com/office/drawing/2014/main" id="{A1B75F5D-809C-43CE-BE75-F70C364982DF}"/>
              </a:ext>
            </a:extLst>
          </p:cNvPr>
          <p:cNvSpPr/>
          <p:nvPr/>
        </p:nvSpPr>
        <p:spPr>
          <a:xfrm>
            <a:off x="3907922" y="4152831"/>
            <a:ext cx="1332000" cy="37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i="0" u="none" strike="noStrike" kern="1200" cap="none" spc="0" normalizeH="0" baseline="0">
                <a:ln>
                  <a:noFill/>
                </a:ln>
                <a:solidFill>
                  <a:schemeClr val="bg1"/>
                </a:solidFill>
                <a:effectLst/>
                <a:uLnTx/>
                <a:uFillTx/>
                <a:latin typeface="Arial" panose="020B0604020202020204" pitchFamily="34" charset="0"/>
                <a:ea typeface="+mn-ea"/>
                <a:cs typeface="Arial" panose="020B0604020202020204" pitchFamily="34" charset="0"/>
              </a:rPr>
              <a:t>Reduce risk of security breach</a:t>
            </a:r>
          </a:p>
        </p:txBody>
      </p:sp>
      <p:sp>
        <p:nvSpPr>
          <p:cNvPr id="60" name="Rectangle 59">
            <a:extLst>
              <a:ext uri="{FF2B5EF4-FFF2-40B4-BE49-F238E27FC236}">
                <a16:creationId xmlns:a16="http://schemas.microsoft.com/office/drawing/2014/main" id="{47B37557-1830-4AFA-98E3-78E3F129F343}"/>
              </a:ext>
            </a:extLst>
          </p:cNvPr>
          <p:cNvSpPr/>
          <p:nvPr/>
        </p:nvSpPr>
        <p:spPr>
          <a:xfrm>
            <a:off x="3912760" y="2657002"/>
            <a:ext cx="1332000" cy="37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Increase customer adoption</a:t>
            </a:r>
          </a:p>
        </p:txBody>
      </p:sp>
      <p:sp>
        <p:nvSpPr>
          <p:cNvPr id="64" name="Rectangle 63">
            <a:extLst>
              <a:ext uri="{FF2B5EF4-FFF2-40B4-BE49-F238E27FC236}">
                <a16:creationId xmlns:a16="http://schemas.microsoft.com/office/drawing/2014/main" id="{9F5E56D6-BE61-4D10-983E-A3EC6249879F}"/>
              </a:ext>
            </a:extLst>
          </p:cNvPr>
          <p:cNvSpPr/>
          <p:nvPr/>
        </p:nvSpPr>
        <p:spPr>
          <a:xfrm>
            <a:off x="6612835" y="2657002"/>
            <a:ext cx="1435996" cy="37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Enhance reputation and trust</a:t>
            </a:r>
          </a:p>
        </p:txBody>
      </p:sp>
      <p:sp>
        <p:nvSpPr>
          <p:cNvPr id="65" name="Rectangle 64">
            <a:extLst>
              <a:ext uri="{FF2B5EF4-FFF2-40B4-BE49-F238E27FC236}">
                <a16:creationId xmlns:a16="http://schemas.microsoft.com/office/drawing/2014/main" id="{80DEAD1B-E190-4E0B-8554-E990A6E01272}"/>
              </a:ext>
            </a:extLst>
          </p:cNvPr>
          <p:cNvSpPr/>
          <p:nvPr/>
        </p:nvSpPr>
        <p:spPr>
          <a:xfrm>
            <a:off x="6664833" y="4152525"/>
            <a:ext cx="1332000" cy="37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Comply with</a:t>
            </a:r>
            <a:br>
              <a:rPr kumimoji="0" lang="en-US" sz="105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105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legal regulations</a:t>
            </a:r>
          </a:p>
        </p:txBody>
      </p:sp>
      <p:sp>
        <p:nvSpPr>
          <p:cNvPr id="78" name="TextBox 77">
            <a:extLst>
              <a:ext uri="{FF2B5EF4-FFF2-40B4-BE49-F238E27FC236}">
                <a16:creationId xmlns:a16="http://schemas.microsoft.com/office/drawing/2014/main" id="{6C1FECAD-A7B5-4D97-B912-DC70EDBC554D}"/>
              </a:ext>
            </a:extLst>
          </p:cNvPr>
          <p:cNvSpPr txBox="1"/>
          <p:nvPr/>
        </p:nvSpPr>
        <p:spPr>
          <a:xfrm>
            <a:off x="490600" y="1276531"/>
            <a:ext cx="1985323" cy="307777"/>
          </a:xfrm>
          <a:prstGeom prst="rect">
            <a:avLst/>
          </a:prstGeom>
          <a:noFill/>
          <a:ln>
            <a:noFill/>
          </a:ln>
        </p:spPr>
        <p:txBody>
          <a:bodyPr wrap="square" anchor="ctr">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GB" sz="1400" b="1"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Value drivers</a:t>
            </a:r>
          </a:p>
        </p:txBody>
      </p:sp>
      <p:cxnSp>
        <p:nvCxnSpPr>
          <p:cNvPr id="13" name="Straight Connector 12">
            <a:extLst>
              <a:ext uri="{FF2B5EF4-FFF2-40B4-BE49-F238E27FC236}">
                <a16:creationId xmlns:a16="http://schemas.microsoft.com/office/drawing/2014/main" id="{BC14AFA1-5629-A051-540B-7DC387BD84B2}"/>
              </a:ext>
            </a:extLst>
          </p:cNvPr>
          <p:cNvCxnSpPr>
            <a:cxnSpLocks/>
          </p:cNvCxnSpPr>
          <p:nvPr/>
        </p:nvCxnSpPr>
        <p:spPr>
          <a:xfrm>
            <a:off x="575392" y="1612197"/>
            <a:ext cx="7882808" cy="0"/>
          </a:xfrm>
          <a:prstGeom prst="line">
            <a:avLst/>
          </a:prstGeom>
          <a:ln w="19050">
            <a:solidFill>
              <a:srgbClr val="2F8EA9"/>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9" name="Group 8">
            <a:extLst>
              <a:ext uri="{FF2B5EF4-FFF2-40B4-BE49-F238E27FC236}">
                <a16:creationId xmlns:a16="http://schemas.microsoft.com/office/drawing/2014/main" id="{D37048FC-192A-4F6C-A3CE-5CF1E049C626}"/>
              </a:ext>
            </a:extLst>
          </p:cNvPr>
          <p:cNvGrpSpPr/>
          <p:nvPr/>
        </p:nvGrpSpPr>
        <p:grpSpPr>
          <a:xfrm>
            <a:off x="1424929" y="3285065"/>
            <a:ext cx="764608" cy="764608"/>
            <a:chOff x="1469689" y="3444450"/>
            <a:chExt cx="764608" cy="764608"/>
          </a:xfrm>
        </p:grpSpPr>
        <p:sp>
          <p:nvSpPr>
            <p:cNvPr id="80" name="Oval 79">
              <a:extLst>
                <a:ext uri="{FF2B5EF4-FFF2-40B4-BE49-F238E27FC236}">
                  <a16:creationId xmlns:a16="http://schemas.microsoft.com/office/drawing/2014/main" id="{E879D18D-E346-45DC-BE93-90F8F1C54CC2}"/>
                </a:ext>
              </a:extLst>
            </p:cNvPr>
            <p:cNvSpPr/>
            <p:nvPr/>
          </p:nvSpPr>
          <p:spPr>
            <a:xfrm>
              <a:off x="1469689" y="3444450"/>
              <a:ext cx="764608" cy="764608"/>
            </a:xfrm>
            <a:prstGeom prst="ellipse">
              <a:avLst/>
            </a:prstGeom>
            <a:solidFill>
              <a:schemeClr val="bg1">
                <a:lumMod val="50000"/>
              </a:schemeClr>
            </a:solidFill>
            <a:ln w="952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57565A"/>
                </a:solidFill>
                <a:effectLst/>
                <a:uLnTx/>
                <a:uFillTx/>
                <a:latin typeface="Open Sans Light"/>
                <a:ea typeface="+mn-ea"/>
                <a:cs typeface="+mn-cs"/>
              </a:endParaRPr>
            </a:p>
          </p:txBody>
        </p:sp>
        <p:pic>
          <p:nvPicPr>
            <p:cNvPr id="23" name="Graphic 22">
              <a:extLst>
                <a:ext uri="{FF2B5EF4-FFF2-40B4-BE49-F238E27FC236}">
                  <a16:creationId xmlns:a16="http://schemas.microsoft.com/office/drawing/2014/main" id="{04BFDF3F-EDF8-9092-28B6-90CDF37B1CB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664854" y="3650628"/>
              <a:ext cx="371984" cy="371984"/>
            </a:xfrm>
            <a:prstGeom prst="rect">
              <a:avLst/>
            </a:prstGeom>
          </p:spPr>
        </p:pic>
      </p:grpSp>
      <p:grpSp>
        <p:nvGrpSpPr>
          <p:cNvPr id="7" name="Group 6">
            <a:extLst>
              <a:ext uri="{FF2B5EF4-FFF2-40B4-BE49-F238E27FC236}">
                <a16:creationId xmlns:a16="http://schemas.microsoft.com/office/drawing/2014/main" id="{21B11F5F-2311-AF39-ED95-955A783A6649}"/>
              </a:ext>
            </a:extLst>
          </p:cNvPr>
          <p:cNvGrpSpPr/>
          <p:nvPr/>
        </p:nvGrpSpPr>
        <p:grpSpPr>
          <a:xfrm>
            <a:off x="4186729" y="3290019"/>
            <a:ext cx="764608" cy="764608"/>
            <a:chOff x="4193186" y="3449404"/>
            <a:chExt cx="764608" cy="764608"/>
          </a:xfrm>
        </p:grpSpPr>
        <p:sp>
          <p:nvSpPr>
            <p:cNvPr id="2" name="Oval 1">
              <a:extLst>
                <a:ext uri="{FF2B5EF4-FFF2-40B4-BE49-F238E27FC236}">
                  <a16:creationId xmlns:a16="http://schemas.microsoft.com/office/drawing/2014/main" id="{46C9C47B-3817-1373-CA7F-827A47EB07BC}"/>
                </a:ext>
              </a:extLst>
            </p:cNvPr>
            <p:cNvSpPr/>
            <p:nvPr/>
          </p:nvSpPr>
          <p:spPr>
            <a:xfrm>
              <a:off x="4193186" y="3449404"/>
              <a:ext cx="764608" cy="764608"/>
            </a:xfrm>
            <a:prstGeom prst="ellipse">
              <a:avLst/>
            </a:prstGeom>
            <a:solidFill>
              <a:schemeClr val="bg1">
                <a:lumMod val="50000"/>
              </a:schemeClr>
            </a:solidFill>
            <a:ln w="9525" cap="flat" cmpd="sng" algn="ctr">
              <a:noFill/>
              <a:prstDash val="solid"/>
            </a:ln>
            <a:effectLst/>
          </p:spPr>
          <p:txBody>
            <a:bodyPr rtlCol="0" anchor="ctr"/>
            <a:lstStyle/>
            <a:p>
              <a:pPr algn="ctr" defTabSz="1219170"/>
              <a:endParaRPr lang="en-US" sz="3200" kern="0">
                <a:solidFill>
                  <a:srgbClr val="57565A"/>
                </a:solidFill>
                <a:latin typeface="Open Sans Light"/>
              </a:endParaRPr>
            </a:p>
          </p:txBody>
        </p:sp>
        <p:pic>
          <p:nvPicPr>
            <p:cNvPr id="24" name="Graphic 23">
              <a:extLst>
                <a:ext uri="{FF2B5EF4-FFF2-40B4-BE49-F238E27FC236}">
                  <a16:creationId xmlns:a16="http://schemas.microsoft.com/office/drawing/2014/main" id="{CEF55035-5A1B-3523-840D-0516EEA644A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rot="5400000">
              <a:off x="4386600" y="3646308"/>
              <a:ext cx="370800" cy="370800"/>
            </a:xfrm>
            <a:prstGeom prst="rect">
              <a:avLst/>
            </a:prstGeom>
          </p:spPr>
        </p:pic>
      </p:grpSp>
      <p:grpSp>
        <p:nvGrpSpPr>
          <p:cNvPr id="11" name="Group 10">
            <a:extLst>
              <a:ext uri="{FF2B5EF4-FFF2-40B4-BE49-F238E27FC236}">
                <a16:creationId xmlns:a16="http://schemas.microsoft.com/office/drawing/2014/main" id="{8035FD65-C23D-71CE-B2F3-7FFACE8FA3B9}"/>
              </a:ext>
            </a:extLst>
          </p:cNvPr>
          <p:cNvGrpSpPr/>
          <p:nvPr/>
        </p:nvGrpSpPr>
        <p:grpSpPr>
          <a:xfrm>
            <a:off x="6948529" y="3285841"/>
            <a:ext cx="764608" cy="764608"/>
            <a:chOff x="6922320" y="3445226"/>
            <a:chExt cx="764608" cy="764608"/>
          </a:xfrm>
        </p:grpSpPr>
        <p:sp>
          <p:nvSpPr>
            <p:cNvPr id="8" name="Oval 7">
              <a:extLst>
                <a:ext uri="{FF2B5EF4-FFF2-40B4-BE49-F238E27FC236}">
                  <a16:creationId xmlns:a16="http://schemas.microsoft.com/office/drawing/2014/main" id="{F8297DE6-5F39-0427-0D37-A546EC7E185B}"/>
                </a:ext>
              </a:extLst>
            </p:cNvPr>
            <p:cNvSpPr/>
            <p:nvPr/>
          </p:nvSpPr>
          <p:spPr>
            <a:xfrm>
              <a:off x="6922320" y="3445226"/>
              <a:ext cx="764608" cy="764608"/>
            </a:xfrm>
            <a:prstGeom prst="ellipse">
              <a:avLst/>
            </a:prstGeom>
            <a:solidFill>
              <a:schemeClr val="bg1">
                <a:lumMod val="50000"/>
              </a:schemeClr>
            </a:solidFill>
            <a:ln w="952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57565A"/>
                </a:solidFill>
                <a:effectLst/>
                <a:uLnTx/>
                <a:uFillTx/>
                <a:latin typeface="Open Sans Light"/>
                <a:ea typeface="+mn-ea"/>
                <a:cs typeface="+mn-cs"/>
              </a:endParaRPr>
            </a:p>
          </p:txBody>
        </p:sp>
        <p:pic>
          <p:nvPicPr>
            <p:cNvPr id="27" name="Graphic 26">
              <a:extLst>
                <a:ext uri="{FF2B5EF4-FFF2-40B4-BE49-F238E27FC236}">
                  <a16:creationId xmlns:a16="http://schemas.microsoft.com/office/drawing/2014/main" id="{7C7863B6-BD8F-11DA-0653-FD1E675DE2C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162766" y="3642130"/>
              <a:ext cx="370800" cy="370800"/>
            </a:xfrm>
            <a:prstGeom prst="rect">
              <a:avLst/>
            </a:prstGeom>
          </p:spPr>
        </p:pic>
      </p:grpSp>
      <p:sp>
        <p:nvSpPr>
          <p:cNvPr id="28" name="Rectangle 27">
            <a:extLst>
              <a:ext uri="{FF2B5EF4-FFF2-40B4-BE49-F238E27FC236}">
                <a16:creationId xmlns:a16="http://schemas.microsoft.com/office/drawing/2014/main" id="{231ADEC5-437E-40BC-8317-AB14BBD3B5E3}"/>
              </a:ext>
            </a:extLst>
          </p:cNvPr>
          <p:cNvSpPr/>
          <p:nvPr/>
        </p:nvSpPr>
        <p:spPr>
          <a:xfrm>
            <a:off x="1140086" y="2657002"/>
            <a:ext cx="1332000" cy="37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Enter new </a:t>
            </a:r>
            <a:br>
              <a:rPr kumimoji="0" lang="en-US" sz="105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br>
            <a:r>
              <a:rPr kumimoji="0" lang="en-US" sz="105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markets</a:t>
            </a:r>
          </a:p>
        </p:txBody>
      </p:sp>
      <p:grpSp>
        <p:nvGrpSpPr>
          <p:cNvPr id="15" name="Group 14">
            <a:extLst>
              <a:ext uri="{FF2B5EF4-FFF2-40B4-BE49-F238E27FC236}">
                <a16:creationId xmlns:a16="http://schemas.microsoft.com/office/drawing/2014/main" id="{A8FD47B9-75F5-830F-F68B-DB95F5E1AAD9}"/>
              </a:ext>
            </a:extLst>
          </p:cNvPr>
          <p:cNvGrpSpPr/>
          <p:nvPr/>
        </p:nvGrpSpPr>
        <p:grpSpPr>
          <a:xfrm>
            <a:off x="6948529" y="1787901"/>
            <a:ext cx="764608" cy="764608"/>
            <a:chOff x="6916683" y="1913420"/>
            <a:chExt cx="764608" cy="764608"/>
          </a:xfrm>
        </p:grpSpPr>
        <p:sp>
          <p:nvSpPr>
            <p:cNvPr id="3" name="Oval 2">
              <a:extLst>
                <a:ext uri="{FF2B5EF4-FFF2-40B4-BE49-F238E27FC236}">
                  <a16:creationId xmlns:a16="http://schemas.microsoft.com/office/drawing/2014/main" id="{B5E3CEEF-9DC9-1397-583C-F2CF716E2F38}"/>
                </a:ext>
              </a:extLst>
            </p:cNvPr>
            <p:cNvSpPr/>
            <p:nvPr/>
          </p:nvSpPr>
          <p:spPr>
            <a:xfrm>
              <a:off x="6916683" y="1913420"/>
              <a:ext cx="764608" cy="764608"/>
            </a:xfrm>
            <a:prstGeom prst="ellipse">
              <a:avLst/>
            </a:prstGeom>
            <a:solidFill>
              <a:srgbClr val="2F8EA9"/>
            </a:solidFill>
            <a:ln w="952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57565A"/>
                </a:solidFill>
                <a:effectLst/>
                <a:uLnTx/>
                <a:uFillTx/>
                <a:latin typeface="Open Sans Light"/>
                <a:ea typeface="+mn-ea"/>
                <a:cs typeface="+mn-cs"/>
              </a:endParaRPr>
            </a:p>
          </p:txBody>
        </p:sp>
        <p:pic>
          <p:nvPicPr>
            <p:cNvPr id="12" name="Graphic 11">
              <a:extLst>
                <a:ext uri="{FF2B5EF4-FFF2-40B4-BE49-F238E27FC236}">
                  <a16:creationId xmlns:a16="http://schemas.microsoft.com/office/drawing/2014/main" id="{AC7E2179-0D9D-F264-BEA1-00C23F86C297}"/>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113587" y="2110324"/>
              <a:ext cx="370800" cy="370800"/>
            </a:xfrm>
            <a:prstGeom prst="rect">
              <a:avLst/>
            </a:prstGeom>
          </p:spPr>
        </p:pic>
      </p:grpSp>
      <p:grpSp>
        <p:nvGrpSpPr>
          <p:cNvPr id="18" name="Group 17">
            <a:extLst>
              <a:ext uri="{FF2B5EF4-FFF2-40B4-BE49-F238E27FC236}">
                <a16:creationId xmlns:a16="http://schemas.microsoft.com/office/drawing/2014/main" id="{92D9E75D-2B9D-D3AC-08F8-DE5579FA38CE}"/>
              </a:ext>
            </a:extLst>
          </p:cNvPr>
          <p:cNvGrpSpPr/>
          <p:nvPr/>
        </p:nvGrpSpPr>
        <p:grpSpPr>
          <a:xfrm>
            <a:off x="4186729" y="1787901"/>
            <a:ext cx="764608" cy="764608"/>
            <a:chOff x="6916683" y="1913420"/>
            <a:chExt cx="764608" cy="764608"/>
          </a:xfrm>
        </p:grpSpPr>
        <p:sp>
          <p:nvSpPr>
            <p:cNvPr id="19" name="Oval 18">
              <a:extLst>
                <a:ext uri="{FF2B5EF4-FFF2-40B4-BE49-F238E27FC236}">
                  <a16:creationId xmlns:a16="http://schemas.microsoft.com/office/drawing/2014/main" id="{CD6D11F0-F2AF-15DA-C2B5-C6172176177B}"/>
                </a:ext>
              </a:extLst>
            </p:cNvPr>
            <p:cNvSpPr/>
            <p:nvPr/>
          </p:nvSpPr>
          <p:spPr>
            <a:xfrm>
              <a:off x="6916683" y="1913420"/>
              <a:ext cx="764608" cy="764608"/>
            </a:xfrm>
            <a:prstGeom prst="ellipse">
              <a:avLst/>
            </a:prstGeom>
            <a:solidFill>
              <a:srgbClr val="2F8EA9"/>
            </a:solidFill>
            <a:ln w="952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57565A"/>
                </a:solidFill>
                <a:effectLst/>
                <a:uLnTx/>
                <a:uFillTx/>
                <a:latin typeface="Open Sans Light"/>
                <a:ea typeface="+mn-ea"/>
                <a:cs typeface="+mn-cs"/>
              </a:endParaRPr>
            </a:p>
          </p:txBody>
        </p:sp>
        <p:pic>
          <p:nvPicPr>
            <p:cNvPr id="20" name="Graphic 19">
              <a:extLst>
                <a:ext uri="{FF2B5EF4-FFF2-40B4-BE49-F238E27FC236}">
                  <a16:creationId xmlns:a16="http://schemas.microsoft.com/office/drawing/2014/main" id="{18EF299D-5F03-A2AA-BDC2-6EE1C32DFAAE}"/>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7113587" y="2110324"/>
              <a:ext cx="370800" cy="370800"/>
            </a:xfrm>
            <a:prstGeom prst="rect">
              <a:avLst/>
            </a:prstGeom>
          </p:spPr>
        </p:pic>
      </p:grpSp>
      <p:grpSp>
        <p:nvGrpSpPr>
          <p:cNvPr id="21" name="Group 20">
            <a:extLst>
              <a:ext uri="{FF2B5EF4-FFF2-40B4-BE49-F238E27FC236}">
                <a16:creationId xmlns:a16="http://schemas.microsoft.com/office/drawing/2014/main" id="{8BE06463-6974-E490-C86B-745689E93E57}"/>
              </a:ext>
            </a:extLst>
          </p:cNvPr>
          <p:cNvGrpSpPr/>
          <p:nvPr/>
        </p:nvGrpSpPr>
        <p:grpSpPr>
          <a:xfrm>
            <a:off x="1424929" y="1787901"/>
            <a:ext cx="764608" cy="764608"/>
            <a:chOff x="6916683" y="1913420"/>
            <a:chExt cx="764608" cy="764608"/>
          </a:xfrm>
        </p:grpSpPr>
        <p:sp>
          <p:nvSpPr>
            <p:cNvPr id="22" name="Oval 21">
              <a:extLst>
                <a:ext uri="{FF2B5EF4-FFF2-40B4-BE49-F238E27FC236}">
                  <a16:creationId xmlns:a16="http://schemas.microsoft.com/office/drawing/2014/main" id="{7A047A18-F052-8909-1ABD-9D71FADA8AD9}"/>
                </a:ext>
              </a:extLst>
            </p:cNvPr>
            <p:cNvSpPr/>
            <p:nvPr/>
          </p:nvSpPr>
          <p:spPr>
            <a:xfrm>
              <a:off x="6916683" y="1913420"/>
              <a:ext cx="764608" cy="764608"/>
            </a:xfrm>
            <a:prstGeom prst="ellipse">
              <a:avLst/>
            </a:prstGeom>
            <a:solidFill>
              <a:srgbClr val="2F8EA9"/>
            </a:solidFill>
            <a:ln w="9525"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57565A"/>
                </a:solidFill>
                <a:effectLst/>
                <a:uLnTx/>
                <a:uFillTx/>
                <a:latin typeface="Open Sans Light"/>
                <a:ea typeface="+mn-ea"/>
                <a:cs typeface="+mn-cs"/>
              </a:endParaRPr>
            </a:p>
          </p:txBody>
        </p:sp>
        <p:pic>
          <p:nvPicPr>
            <p:cNvPr id="25" name="Graphic 24">
              <a:extLst>
                <a:ext uri="{FF2B5EF4-FFF2-40B4-BE49-F238E27FC236}">
                  <a16:creationId xmlns:a16="http://schemas.microsoft.com/office/drawing/2014/main" id="{7DD82BA5-73DB-145E-2752-AF16D309B008}"/>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7113587" y="2110324"/>
              <a:ext cx="370800" cy="370800"/>
            </a:xfrm>
            <a:prstGeom prst="rect">
              <a:avLst/>
            </a:prstGeom>
          </p:spPr>
        </p:pic>
      </p:grpSp>
    </p:spTree>
    <p:extLst>
      <p:ext uri="{BB962C8B-B14F-4D97-AF65-F5344CB8AC3E}">
        <p14:creationId xmlns:p14="http://schemas.microsoft.com/office/powerpoint/2010/main" val="2766954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83777"/>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DAAE11-7D51-FD16-A161-02A9C8C8D9A5}"/>
              </a:ext>
            </a:extLst>
          </p:cNvPr>
          <p:cNvSpPr/>
          <p:nvPr/>
        </p:nvSpPr>
        <p:spPr>
          <a:xfrm>
            <a:off x="0" y="-2"/>
            <a:ext cx="9143999" cy="4884739"/>
          </a:xfrm>
          <a:prstGeom prst="rect">
            <a:avLst/>
          </a:prstGeom>
          <a:solidFill>
            <a:schemeClr val="bg2">
              <a:lumMod val="10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sp>
        <p:nvSpPr>
          <p:cNvPr id="4" name="Title 2">
            <a:extLst>
              <a:ext uri="{FF2B5EF4-FFF2-40B4-BE49-F238E27FC236}">
                <a16:creationId xmlns:a16="http://schemas.microsoft.com/office/drawing/2014/main" id="{AF7C1369-F90E-CD61-A801-8F7218CD9E2E}"/>
              </a:ext>
            </a:extLst>
          </p:cNvPr>
          <p:cNvSpPr txBox="1">
            <a:spLocks/>
          </p:cNvSpPr>
          <p:nvPr/>
        </p:nvSpPr>
        <p:spPr>
          <a:xfrm>
            <a:off x="484094" y="420005"/>
            <a:ext cx="6442207" cy="985458"/>
          </a:xfrm>
          <a:prstGeom prst="rect">
            <a:avLst/>
          </a:prstGeom>
        </p:spPr>
        <p:txBody>
          <a:bodyPr/>
          <a:lstStyle>
            <a:lvl1pPr marL="0" algn="l" defTabSz="457200" rtl="0" eaLnBrk="1" latinLnBrk="0" hangingPunct="1">
              <a:lnSpc>
                <a:spcPct val="100000"/>
              </a:lnSpc>
              <a:spcBef>
                <a:spcPct val="0"/>
              </a:spcBef>
              <a:buNone/>
              <a:tabLst>
                <a:tab pos="457200" algn="l"/>
              </a:tabLst>
              <a:defRPr lang="en-US" sz="2400" b="1" u="none" kern="1200" dirty="0">
                <a:solidFill>
                  <a:schemeClr val="tx2"/>
                </a:solidFill>
                <a:latin typeface="Arial" panose="020B0604020202020204" pitchFamily="34" charset="0"/>
                <a:ea typeface="+mn-ea"/>
                <a:cs typeface="Arial" panose="020B0604020202020204" pitchFamily="34" charset="0"/>
              </a:defRPr>
            </a:lvl1pPr>
          </a:lstStyle>
          <a:p>
            <a:r>
              <a:rPr lang="en-GB" sz="2800">
                <a:solidFill>
                  <a:schemeClr val="bg1"/>
                </a:solidFill>
              </a:rPr>
              <a:t>Why Wipro Cybersecurity </a:t>
            </a:r>
            <a:br>
              <a:rPr lang="en-GB" sz="2800">
                <a:solidFill>
                  <a:schemeClr val="bg1"/>
                </a:solidFill>
              </a:rPr>
            </a:br>
            <a:r>
              <a:rPr lang="en-GB" sz="2800">
                <a:solidFill>
                  <a:schemeClr val="bg1"/>
                </a:solidFill>
              </a:rPr>
              <a:t>and Risk Services? </a:t>
            </a:r>
          </a:p>
        </p:txBody>
      </p:sp>
      <p:sp>
        <p:nvSpPr>
          <p:cNvPr id="5" name="Rectangle 4">
            <a:extLst>
              <a:ext uri="{FF2B5EF4-FFF2-40B4-BE49-F238E27FC236}">
                <a16:creationId xmlns:a16="http://schemas.microsoft.com/office/drawing/2014/main" id="{6CA0E4A0-87DB-91F6-ED58-4ED8E3679731}"/>
              </a:ext>
            </a:extLst>
          </p:cNvPr>
          <p:cNvSpPr/>
          <p:nvPr/>
        </p:nvSpPr>
        <p:spPr>
          <a:xfrm>
            <a:off x="490600" y="1656307"/>
            <a:ext cx="4936298" cy="738664"/>
          </a:xfrm>
          <a:prstGeom prst="rect">
            <a:avLst/>
          </a:prstGeom>
          <a:noFill/>
          <a:ln>
            <a:noFill/>
          </a:ln>
        </p:spPr>
        <p:txBody>
          <a:bodyPr wrap="square" lIns="91440" tIns="45720" rIns="91440" bIns="45720" anchor="t">
            <a:spAutoFit/>
          </a:bodyPr>
          <a:lstStyle/>
          <a:p>
            <a:pPr defTabSz="289316">
              <a:spcAft>
                <a:spcPts val="800"/>
              </a:spcAft>
            </a:pPr>
            <a:r>
              <a:rPr lang="en-US" sz="1400">
                <a:solidFill>
                  <a:schemeClr val="bg2">
                    <a:lumMod val="75000"/>
                  </a:schemeClr>
                </a:solidFill>
                <a:latin typeface="Arial" panose="020B0604020202020204"/>
                <a:cs typeface="Arial"/>
              </a:rPr>
              <a:t>As strategic advisors, we drive long-term growth and enable your transformation into a cyber-resilient business through end-to-end cybersecurity services.</a:t>
            </a:r>
          </a:p>
        </p:txBody>
      </p:sp>
      <p:sp>
        <p:nvSpPr>
          <p:cNvPr id="6" name="Content Placeholder 2">
            <a:extLst>
              <a:ext uri="{FF2B5EF4-FFF2-40B4-BE49-F238E27FC236}">
                <a16:creationId xmlns:a16="http://schemas.microsoft.com/office/drawing/2014/main" id="{A07887DD-B56F-131E-9318-72C21E6C3447}"/>
              </a:ext>
            </a:extLst>
          </p:cNvPr>
          <p:cNvSpPr txBox="1">
            <a:spLocks/>
          </p:cNvSpPr>
          <p:nvPr/>
        </p:nvSpPr>
        <p:spPr>
          <a:xfrm>
            <a:off x="707692" y="2699110"/>
            <a:ext cx="2440800" cy="1553418"/>
          </a:xfrm>
          <a:prstGeom prst="rect">
            <a:avLst/>
          </a:prstGeom>
        </p:spPr>
        <p:txBody>
          <a:bodyPr lIns="0"/>
          <a:lstStyle>
            <a:lvl1pPr marL="0" indent="0" algn="l" defTabSz="457200" rtl="0" eaLnBrk="1" latinLnBrk="0" hangingPunct="1">
              <a:lnSpc>
                <a:spcPct val="100000"/>
              </a:lnSpc>
              <a:spcBef>
                <a:spcPts val="600"/>
              </a:spcBef>
              <a:spcAft>
                <a:spcPts val="600"/>
              </a:spcAft>
              <a:buClr>
                <a:schemeClr val="tx2"/>
              </a:buClr>
              <a:buFont typeface="Arial" panose="020B0604020202020204" pitchFamily="34" charset="0"/>
              <a:buNone/>
              <a:defRPr kumimoji="0" 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182880" indent="-182880" algn="l" defTabSz="457200" rtl="0" eaLnBrk="1" latinLnBrk="0" hangingPunct="1">
              <a:lnSpc>
                <a:spcPct val="100000"/>
              </a:lnSpc>
              <a:spcBef>
                <a:spcPts val="600"/>
              </a:spcBef>
              <a:spcAft>
                <a:spcPts val="600"/>
              </a:spcAft>
              <a:buClr>
                <a:schemeClr val="tx2"/>
              </a:buClr>
              <a:buFont typeface="Arial" charset="0"/>
              <a:buChar char="•"/>
              <a:defRPr kumimoji="0" 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defRPr>
            </a:lvl2pPr>
            <a:lvl3pPr marL="365760" indent="-182880" algn="l" defTabSz="457200" rtl="0" eaLnBrk="1" latinLnBrk="0" hangingPunct="1">
              <a:lnSpc>
                <a:spcPct val="100000"/>
              </a:lnSpc>
              <a:spcBef>
                <a:spcPts val="600"/>
              </a:spcBef>
              <a:spcAft>
                <a:spcPts val="600"/>
              </a:spcAft>
              <a:buClr>
                <a:schemeClr val="tx2"/>
              </a:buClr>
              <a:buFont typeface="Arial" charset="0"/>
              <a:buChar char="•"/>
              <a:defRPr kumimoji="0" 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defRPr>
            </a:lvl3pPr>
            <a:lvl4pPr marL="548640" indent="-182880" algn="l" defTabSz="457200" rtl="0" eaLnBrk="1" latinLnBrk="0" hangingPunct="1">
              <a:lnSpc>
                <a:spcPct val="100000"/>
              </a:lnSpc>
              <a:spcBef>
                <a:spcPts val="600"/>
              </a:spcBef>
              <a:spcAft>
                <a:spcPts val="600"/>
              </a:spcAft>
              <a:buClr>
                <a:schemeClr val="tx2"/>
              </a:buClr>
              <a:buFont typeface="Arial" charset="0"/>
              <a:buChar char="•"/>
              <a:defRPr kumimoji="0" 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defRPr>
            </a:lvl4pPr>
            <a:lvl5pPr marL="731520" indent="-182880" algn="l" defTabSz="457200" rtl="0" eaLnBrk="1" latinLnBrk="0" hangingPunct="1">
              <a:lnSpc>
                <a:spcPct val="100000"/>
              </a:lnSpc>
              <a:spcBef>
                <a:spcPts val="600"/>
              </a:spcBef>
              <a:spcAft>
                <a:spcPts val="600"/>
              </a:spcAft>
              <a:buClr>
                <a:schemeClr val="tx2"/>
              </a:buClr>
              <a:buFont typeface="Arial" charset="0"/>
              <a:buChar char="•"/>
              <a:def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a:solidFill>
                  <a:srgbClr val="2F8EA9"/>
                </a:solidFill>
              </a:rPr>
              <a:t>End-to-end CRS provider </a:t>
            </a:r>
            <a:br>
              <a:rPr lang="en-US" b="1">
                <a:solidFill>
                  <a:srgbClr val="2F8EA9"/>
                </a:solidFill>
              </a:rPr>
            </a:br>
            <a:r>
              <a:rPr lang="en-US" b="1">
                <a:solidFill>
                  <a:srgbClr val="2F8EA9"/>
                </a:solidFill>
              </a:rPr>
              <a:t>with consulting capabilities </a:t>
            </a:r>
          </a:p>
          <a:p>
            <a:r>
              <a:rPr lang="en-US" sz="1050">
                <a:solidFill>
                  <a:schemeClr val="bg1"/>
                </a:solidFill>
              </a:rPr>
              <a:t>We bring an advisory lens to strategy, implementation and managed services for complex enterprises in highly regulated industries globally. We are one of the select few providers with cybersecurity offerings that map end-to-end to industry frameworks.</a:t>
            </a:r>
          </a:p>
        </p:txBody>
      </p:sp>
      <p:sp>
        <p:nvSpPr>
          <p:cNvPr id="25" name="Rectangle 24">
            <a:extLst>
              <a:ext uri="{FF2B5EF4-FFF2-40B4-BE49-F238E27FC236}">
                <a16:creationId xmlns:a16="http://schemas.microsoft.com/office/drawing/2014/main" id="{2B92932B-520A-D338-F237-6614B778F8B0}"/>
              </a:ext>
            </a:extLst>
          </p:cNvPr>
          <p:cNvSpPr/>
          <p:nvPr/>
        </p:nvSpPr>
        <p:spPr>
          <a:xfrm>
            <a:off x="570147" y="2665819"/>
            <a:ext cx="36000" cy="1728000"/>
          </a:xfrm>
          <a:prstGeom prst="rect">
            <a:avLst/>
          </a:prstGeom>
          <a:solidFill>
            <a:srgbClr val="2F8EA9"/>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CF9A30C2-267E-995B-7120-610BEA516E04}"/>
              </a:ext>
            </a:extLst>
          </p:cNvPr>
          <p:cNvSpPr/>
          <p:nvPr/>
        </p:nvSpPr>
        <p:spPr>
          <a:xfrm>
            <a:off x="3250038" y="2665819"/>
            <a:ext cx="36000" cy="1728000"/>
          </a:xfrm>
          <a:prstGeom prst="rect">
            <a:avLst/>
          </a:prstGeom>
          <a:solidFill>
            <a:srgbClr val="2F8EA9"/>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6">
                  <a:lumMod val="60000"/>
                  <a:lumOff val="40000"/>
                </a:schemeClr>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97302581-4D8E-0A9A-B676-156937A2331A}"/>
              </a:ext>
            </a:extLst>
          </p:cNvPr>
          <p:cNvSpPr/>
          <p:nvPr/>
        </p:nvSpPr>
        <p:spPr>
          <a:xfrm>
            <a:off x="6030265" y="2665819"/>
            <a:ext cx="36000" cy="1728000"/>
          </a:xfrm>
          <a:prstGeom prst="rect">
            <a:avLst/>
          </a:prstGeom>
          <a:solidFill>
            <a:srgbClr val="2F8EA9"/>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sp>
        <p:nvSpPr>
          <p:cNvPr id="29" name="Content Placeholder 2">
            <a:extLst>
              <a:ext uri="{FF2B5EF4-FFF2-40B4-BE49-F238E27FC236}">
                <a16:creationId xmlns:a16="http://schemas.microsoft.com/office/drawing/2014/main" id="{43D9395C-AC9D-0199-9F1F-56D3ABEE493C}"/>
              </a:ext>
            </a:extLst>
          </p:cNvPr>
          <p:cNvSpPr txBox="1">
            <a:spLocks/>
          </p:cNvSpPr>
          <p:nvPr/>
        </p:nvSpPr>
        <p:spPr>
          <a:xfrm>
            <a:off x="3455952" y="2699110"/>
            <a:ext cx="2440800" cy="1553418"/>
          </a:xfrm>
          <a:prstGeom prst="rect">
            <a:avLst/>
          </a:prstGeom>
        </p:spPr>
        <p:txBody>
          <a:bodyPr lIns="0"/>
          <a:lstStyle>
            <a:lvl1pPr marL="0" indent="0" algn="l" defTabSz="457200" rtl="0" eaLnBrk="1" latinLnBrk="0" hangingPunct="1">
              <a:lnSpc>
                <a:spcPct val="100000"/>
              </a:lnSpc>
              <a:spcBef>
                <a:spcPts val="600"/>
              </a:spcBef>
              <a:spcAft>
                <a:spcPts val="600"/>
              </a:spcAft>
              <a:buClr>
                <a:schemeClr val="tx2"/>
              </a:buClr>
              <a:buFont typeface="Arial" panose="020B0604020202020204" pitchFamily="34" charset="0"/>
              <a:buNone/>
              <a:defRPr kumimoji="0" 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182880" indent="-182880" algn="l" defTabSz="457200" rtl="0" eaLnBrk="1" latinLnBrk="0" hangingPunct="1">
              <a:lnSpc>
                <a:spcPct val="100000"/>
              </a:lnSpc>
              <a:spcBef>
                <a:spcPts val="600"/>
              </a:spcBef>
              <a:spcAft>
                <a:spcPts val="600"/>
              </a:spcAft>
              <a:buClr>
                <a:schemeClr val="tx2"/>
              </a:buClr>
              <a:buFont typeface="Arial" charset="0"/>
              <a:buChar char="•"/>
              <a:defRPr kumimoji="0" 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defRPr>
            </a:lvl2pPr>
            <a:lvl3pPr marL="365760" indent="-182880" algn="l" defTabSz="457200" rtl="0" eaLnBrk="1" latinLnBrk="0" hangingPunct="1">
              <a:lnSpc>
                <a:spcPct val="100000"/>
              </a:lnSpc>
              <a:spcBef>
                <a:spcPts val="600"/>
              </a:spcBef>
              <a:spcAft>
                <a:spcPts val="600"/>
              </a:spcAft>
              <a:buClr>
                <a:schemeClr val="tx2"/>
              </a:buClr>
              <a:buFont typeface="Arial" charset="0"/>
              <a:buChar char="•"/>
              <a:defRPr kumimoji="0" 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defRPr>
            </a:lvl3pPr>
            <a:lvl4pPr marL="548640" indent="-182880" algn="l" defTabSz="457200" rtl="0" eaLnBrk="1" latinLnBrk="0" hangingPunct="1">
              <a:lnSpc>
                <a:spcPct val="100000"/>
              </a:lnSpc>
              <a:spcBef>
                <a:spcPts val="600"/>
              </a:spcBef>
              <a:spcAft>
                <a:spcPts val="600"/>
              </a:spcAft>
              <a:buClr>
                <a:schemeClr val="tx2"/>
              </a:buClr>
              <a:buFont typeface="Arial" charset="0"/>
              <a:buChar char="•"/>
              <a:defRPr kumimoji="0" 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defRPr>
            </a:lvl4pPr>
            <a:lvl5pPr marL="731520" indent="-182880" algn="l" defTabSz="457200" rtl="0" eaLnBrk="1" latinLnBrk="0" hangingPunct="1">
              <a:lnSpc>
                <a:spcPct val="100000"/>
              </a:lnSpc>
              <a:spcBef>
                <a:spcPts val="600"/>
              </a:spcBef>
              <a:spcAft>
                <a:spcPts val="600"/>
              </a:spcAft>
              <a:buClr>
                <a:schemeClr val="tx2"/>
              </a:buClr>
              <a:buFont typeface="Arial" charset="0"/>
              <a:buChar char="•"/>
              <a:def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a:solidFill>
                  <a:srgbClr val="2F8EA9"/>
                </a:solidFill>
              </a:rPr>
              <a:t>Automation-led and platform-driven services </a:t>
            </a:r>
          </a:p>
          <a:p>
            <a:r>
              <a:rPr lang="en-US" sz="1050">
                <a:solidFill>
                  <a:schemeClr val="bg1"/>
                </a:solidFill>
              </a:rPr>
              <a:t>Our security operations are delivered “as a service” and are tailored for industry use. Our integrated suite of transformational capabilities enables organizations to enhance governance of cybersecurity risk, and transform into secure, modern digital businesses.</a:t>
            </a:r>
          </a:p>
        </p:txBody>
      </p:sp>
      <p:sp>
        <p:nvSpPr>
          <p:cNvPr id="31" name="Content Placeholder 2">
            <a:extLst>
              <a:ext uri="{FF2B5EF4-FFF2-40B4-BE49-F238E27FC236}">
                <a16:creationId xmlns:a16="http://schemas.microsoft.com/office/drawing/2014/main" id="{40F1A918-BE66-9B0F-4AF1-1FB803D8CB3A}"/>
              </a:ext>
            </a:extLst>
          </p:cNvPr>
          <p:cNvSpPr txBox="1">
            <a:spLocks/>
          </p:cNvSpPr>
          <p:nvPr/>
        </p:nvSpPr>
        <p:spPr>
          <a:xfrm>
            <a:off x="6204213" y="2699110"/>
            <a:ext cx="2440800" cy="1553418"/>
          </a:xfrm>
          <a:prstGeom prst="rect">
            <a:avLst/>
          </a:prstGeom>
        </p:spPr>
        <p:txBody>
          <a:bodyPr lIns="0"/>
          <a:lstStyle>
            <a:lvl1pPr marL="0" indent="0" algn="l" defTabSz="457200" rtl="0" eaLnBrk="1" latinLnBrk="0" hangingPunct="1">
              <a:lnSpc>
                <a:spcPct val="100000"/>
              </a:lnSpc>
              <a:spcBef>
                <a:spcPts val="600"/>
              </a:spcBef>
              <a:spcAft>
                <a:spcPts val="600"/>
              </a:spcAft>
              <a:buClr>
                <a:schemeClr val="tx2"/>
              </a:buClr>
              <a:buFont typeface="Arial" panose="020B0604020202020204" pitchFamily="34" charset="0"/>
              <a:buNone/>
              <a:defRPr kumimoji="0" 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182880" indent="-182880" algn="l" defTabSz="457200" rtl="0" eaLnBrk="1" latinLnBrk="0" hangingPunct="1">
              <a:lnSpc>
                <a:spcPct val="100000"/>
              </a:lnSpc>
              <a:spcBef>
                <a:spcPts val="600"/>
              </a:spcBef>
              <a:spcAft>
                <a:spcPts val="600"/>
              </a:spcAft>
              <a:buClr>
                <a:schemeClr val="tx2"/>
              </a:buClr>
              <a:buFont typeface="Arial" charset="0"/>
              <a:buChar char="•"/>
              <a:defRPr kumimoji="0" 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defRPr>
            </a:lvl2pPr>
            <a:lvl3pPr marL="365760" indent="-182880" algn="l" defTabSz="457200" rtl="0" eaLnBrk="1" latinLnBrk="0" hangingPunct="1">
              <a:lnSpc>
                <a:spcPct val="100000"/>
              </a:lnSpc>
              <a:spcBef>
                <a:spcPts val="600"/>
              </a:spcBef>
              <a:spcAft>
                <a:spcPts val="600"/>
              </a:spcAft>
              <a:buClr>
                <a:schemeClr val="tx2"/>
              </a:buClr>
              <a:buFont typeface="Arial" charset="0"/>
              <a:buChar char="•"/>
              <a:defRPr kumimoji="0" 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defRPr>
            </a:lvl3pPr>
            <a:lvl4pPr marL="548640" indent="-182880" algn="l" defTabSz="457200" rtl="0" eaLnBrk="1" latinLnBrk="0" hangingPunct="1">
              <a:lnSpc>
                <a:spcPct val="100000"/>
              </a:lnSpc>
              <a:spcBef>
                <a:spcPts val="600"/>
              </a:spcBef>
              <a:spcAft>
                <a:spcPts val="600"/>
              </a:spcAft>
              <a:buClr>
                <a:schemeClr val="tx2"/>
              </a:buClr>
              <a:buFont typeface="Arial" charset="0"/>
              <a:buChar char="•"/>
              <a:defRPr kumimoji="0" 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defRPr>
            </a:lvl4pPr>
            <a:lvl5pPr marL="731520" indent="-182880" algn="l" defTabSz="457200" rtl="0" eaLnBrk="1" latinLnBrk="0" hangingPunct="1">
              <a:lnSpc>
                <a:spcPct val="100000"/>
              </a:lnSpc>
              <a:spcBef>
                <a:spcPts val="600"/>
              </a:spcBef>
              <a:spcAft>
                <a:spcPts val="600"/>
              </a:spcAft>
              <a:buClr>
                <a:schemeClr val="tx2"/>
              </a:buClr>
              <a:buFont typeface="Arial" charset="0"/>
              <a:buChar char="•"/>
              <a:def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a:solidFill>
                  <a:srgbClr val="2F8EA9"/>
                </a:solidFill>
              </a:rPr>
              <a:t>Forward-looking approach </a:t>
            </a:r>
            <a:br>
              <a:rPr lang="en-US" b="1">
                <a:solidFill>
                  <a:srgbClr val="2F8EA9"/>
                </a:solidFill>
              </a:rPr>
            </a:br>
            <a:r>
              <a:rPr lang="en-US" b="1">
                <a:solidFill>
                  <a:srgbClr val="2F8EA9"/>
                </a:solidFill>
              </a:rPr>
              <a:t>and collaborative mindset</a:t>
            </a:r>
          </a:p>
          <a:p>
            <a:r>
              <a:rPr lang="en-US" sz="1050">
                <a:solidFill>
                  <a:schemeClr val="bg1"/>
                </a:solidFill>
              </a:rPr>
              <a:t>Our investments, acquisitions and alliances with leading technology providers mean we are always prepared for the next challenge. </a:t>
            </a:r>
            <a:br>
              <a:rPr lang="en-US" sz="1050">
                <a:solidFill>
                  <a:schemeClr val="bg1"/>
                </a:solidFill>
              </a:rPr>
            </a:br>
            <a:r>
              <a:rPr lang="en-US" sz="1050">
                <a:solidFill>
                  <a:schemeClr val="bg1"/>
                </a:solidFill>
              </a:rPr>
              <a:t>Our team is highly specialized with experience across all main industries.</a:t>
            </a:r>
          </a:p>
        </p:txBody>
      </p:sp>
      <p:grpSp>
        <p:nvGrpSpPr>
          <p:cNvPr id="3" name="Group 2">
            <a:extLst>
              <a:ext uri="{FF2B5EF4-FFF2-40B4-BE49-F238E27FC236}">
                <a16:creationId xmlns:a16="http://schemas.microsoft.com/office/drawing/2014/main" id="{5B10458D-4185-668E-2CD3-60006F070411}"/>
              </a:ext>
            </a:extLst>
          </p:cNvPr>
          <p:cNvGrpSpPr/>
          <p:nvPr/>
        </p:nvGrpSpPr>
        <p:grpSpPr>
          <a:xfrm>
            <a:off x="4283241" y="0"/>
            <a:ext cx="4860759" cy="1813606"/>
            <a:chOff x="4283241" y="0"/>
            <a:chExt cx="4860759" cy="1813606"/>
          </a:xfrm>
        </p:grpSpPr>
        <p:pic>
          <p:nvPicPr>
            <p:cNvPr id="24" name="Picture 23">
              <a:extLst>
                <a:ext uri="{FF2B5EF4-FFF2-40B4-BE49-F238E27FC236}">
                  <a16:creationId xmlns:a16="http://schemas.microsoft.com/office/drawing/2014/main" id="{58A1ACCE-8389-9A96-C34E-F9312F87C333}"/>
                </a:ext>
              </a:extLst>
            </p:cNvPr>
            <p:cNvPicPr>
              <a:picLocks noChangeAspect="1"/>
            </p:cNvPicPr>
            <p:nvPr/>
          </p:nvPicPr>
          <p:blipFill rotWithShape="1">
            <a:blip r:embed="rId3">
              <a:duotone>
                <a:schemeClr val="bg2">
                  <a:shade val="45000"/>
                  <a:satMod val="135000"/>
                </a:schemeClr>
                <a:prstClr val="white"/>
              </a:duotone>
              <a:alphaModFix amt="39000"/>
            </a:blip>
            <a:srcRect l="-1173" t="67008" r="7037" b="-2492"/>
            <a:stretch/>
          </p:blipFill>
          <p:spPr>
            <a:xfrm>
              <a:off x="4283241" y="0"/>
              <a:ext cx="4860759" cy="1813606"/>
            </a:xfrm>
            <a:prstGeom prst="rect">
              <a:avLst/>
            </a:prstGeom>
          </p:spPr>
        </p:pic>
        <p:sp>
          <p:nvSpPr>
            <p:cNvPr id="23" name="Oval 22">
              <a:extLst>
                <a:ext uri="{FF2B5EF4-FFF2-40B4-BE49-F238E27FC236}">
                  <a16:creationId xmlns:a16="http://schemas.microsoft.com/office/drawing/2014/main" id="{5A0AEBD9-DBFE-6311-F3AF-1E2E2EF0AAA5}"/>
                </a:ext>
              </a:extLst>
            </p:cNvPr>
            <p:cNvSpPr/>
            <p:nvPr/>
          </p:nvSpPr>
          <p:spPr>
            <a:xfrm>
              <a:off x="8669582" y="85988"/>
              <a:ext cx="469580" cy="469580"/>
            </a:xfrm>
            <a:prstGeom prst="ellipse">
              <a:avLst/>
            </a:prstGeom>
            <a:solidFill>
              <a:schemeClr val="bg1"/>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100">
                <a:solidFill>
                  <a:schemeClr val="accent2"/>
                </a:solidFill>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B21BCE07-2360-BA26-7A75-98311CFB0A35}"/>
                </a:ext>
              </a:extLst>
            </p:cNvPr>
            <p:cNvSpPr/>
            <p:nvPr/>
          </p:nvSpPr>
          <p:spPr>
            <a:xfrm>
              <a:off x="5496530" y="1035704"/>
              <a:ext cx="314126" cy="314126"/>
            </a:xfrm>
            <a:prstGeom prst="ellipse">
              <a:avLst/>
            </a:prstGeom>
            <a:solidFill>
              <a:srgbClr val="2F8EA9"/>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100">
                <a:solidFill>
                  <a:schemeClr val="accent2"/>
                </a:solidFill>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161D91C9-782A-216C-3CCE-F9D5E48209DE}"/>
                </a:ext>
              </a:extLst>
            </p:cNvPr>
            <p:cNvSpPr/>
            <p:nvPr/>
          </p:nvSpPr>
          <p:spPr>
            <a:xfrm>
              <a:off x="7902913" y="188854"/>
              <a:ext cx="302991" cy="302991"/>
            </a:xfrm>
            <a:prstGeom prst="ellipse">
              <a:avLst/>
            </a:prstGeom>
            <a:solidFill>
              <a:srgbClr val="2F8EA9"/>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100">
                <a:solidFill>
                  <a:schemeClr val="accent2"/>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457D60C4-2CE9-E563-CF9A-EABF34354130}"/>
                </a:ext>
              </a:extLst>
            </p:cNvPr>
            <p:cNvSpPr/>
            <p:nvPr/>
          </p:nvSpPr>
          <p:spPr>
            <a:xfrm flipH="1" flipV="1">
              <a:off x="6757943" y="230832"/>
              <a:ext cx="169200" cy="170216"/>
            </a:xfrm>
            <a:prstGeom prst="ellipse">
              <a:avLst/>
            </a:prstGeom>
            <a:solidFill>
              <a:srgbClr val="2F8EA9"/>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100">
                <a:solidFill>
                  <a:schemeClr val="accent2"/>
                </a:solidFill>
                <a:latin typeface="Arial" panose="020B0604020202020204" pitchFamily="34" charset="0"/>
                <a:cs typeface="Arial" panose="020B0604020202020204" pitchFamily="34" charset="0"/>
              </a:endParaRPr>
            </a:p>
          </p:txBody>
        </p:sp>
        <p:sp>
          <p:nvSpPr>
            <p:cNvPr id="18" name="Freeform: Shape 17">
              <a:extLst>
                <a:ext uri="{FF2B5EF4-FFF2-40B4-BE49-F238E27FC236}">
                  <a16:creationId xmlns:a16="http://schemas.microsoft.com/office/drawing/2014/main" id="{1D684536-DB9F-F82E-5F5C-298E7E5F77D1}"/>
                </a:ext>
              </a:extLst>
            </p:cNvPr>
            <p:cNvSpPr/>
            <p:nvPr/>
          </p:nvSpPr>
          <p:spPr>
            <a:xfrm>
              <a:off x="5294399" y="0"/>
              <a:ext cx="139347" cy="69032"/>
            </a:xfrm>
            <a:custGeom>
              <a:avLst/>
              <a:gdLst>
                <a:gd name="connsiteX0" fmla="*/ 0 w 139347"/>
                <a:gd name="connsiteY0" fmla="*/ 0 h 69032"/>
                <a:gd name="connsiteX1" fmla="*/ 139347 w 139347"/>
                <a:gd name="connsiteY1" fmla="*/ 0 h 69032"/>
                <a:gd name="connsiteX2" fmla="*/ 134117 w 139347"/>
                <a:gd name="connsiteY2" fmla="*/ 26059 h 69032"/>
                <a:gd name="connsiteX3" fmla="*/ 69673 w 139347"/>
                <a:gd name="connsiteY3" fmla="*/ 69032 h 69032"/>
                <a:gd name="connsiteX4" fmla="*/ 5229 w 139347"/>
                <a:gd name="connsiteY4" fmla="*/ 26059 h 69032"/>
                <a:gd name="connsiteX5" fmla="*/ 0 w 139347"/>
                <a:gd name="connsiteY5" fmla="*/ 0 h 69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347" h="69032">
                  <a:moveTo>
                    <a:pt x="0" y="0"/>
                  </a:moveTo>
                  <a:lnTo>
                    <a:pt x="139347" y="0"/>
                  </a:lnTo>
                  <a:lnTo>
                    <a:pt x="134117" y="26059"/>
                  </a:lnTo>
                  <a:cubicBezTo>
                    <a:pt x="123500" y="51313"/>
                    <a:pt x="98643" y="69032"/>
                    <a:pt x="69673" y="69032"/>
                  </a:cubicBezTo>
                  <a:cubicBezTo>
                    <a:pt x="40703" y="69032"/>
                    <a:pt x="15847" y="51313"/>
                    <a:pt x="5229" y="26059"/>
                  </a:cubicBezTo>
                  <a:lnTo>
                    <a:pt x="0" y="0"/>
                  </a:lnTo>
                  <a:close/>
                </a:path>
              </a:pathLst>
            </a:custGeom>
            <a:solidFill>
              <a:srgbClr val="2F8EA9"/>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100">
                <a:solidFill>
                  <a:schemeClr val="accent2"/>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E2B39882-B6D2-EB98-7E60-0BBFF0A32A60}"/>
                </a:ext>
              </a:extLst>
            </p:cNvPr>
            <p:cNvSpPr/>
            <p:nvPr/>
          </p:nvSpPr>
          <p:spPr>
            <a:xfrm>
              <a:off x="7272651" y="1241425"/>
              <a:ext cx="374650" cy="374650"/>
            </a:xfrm>
            <a:prstGeom prst="ellipse">
              <a:avLst/>
            </a:prstGeom>
            <a:solidFill>
              <a:srgbClr val="2F8EA9"/>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100">
                <a:solidFill>
                  <a:schemeClr val="accent2"/>
                </a:solidFill>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1BCE3EF8-0EDA-E621-3D94-B198484E3973}"/>
                </a:ext>
              </a:extLst>
            </p:cNvPr>
            <p:cNvSpPr/>
            <p:nvPr/>
          </p:nvSpPr>
          <p:spPr>
            <a:xfrm>
              <a:off x="6050517" y="1268632"/>
              <a:ext cx="352130" cy="352130"/>
            </a:xfrm>
            <a:prstGeom prst="ellipse">
              <a:avLst/>
            </a:prstGeom>
            <a:solidFill>
              <a:schemeClr val="bg1"/>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100">
                <a:solidFill>
                  <a:schemeClr val="accent2"/>
                </a:solidFill>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31E9A817-5B39-7F2F-3A09-AA40AC5BD9ED}"/>
                </a:ext>
              </a:extLst>
            </p:cNvPr>
            <p:cNvSpPr/>
            <p:nvPr/>
          </p:nvSpPr>
          <p:spPr>
            <a:xfrm>
              <a:off x="7156496" y="642636"/>
              <a:ext cx="274818" cy="274818"/>
            </a:xfrm>
            <a:prstGeom prst="ellipse">
              <a:avLst/>
            </a:prstGeom>
            <a:solidFill>
              <a:schemeClr val="bg1"/>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100">
                <a:solidFill>
                  <a:schemeClr val="accent2"/>
                </a:solidFill>
                <a:latin typeface="Arial" panose="020B06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740C165F-57ED-08A5-D8D2-0928F718820E}"/>
                </a:ext>
              </a:extLst>
            </p:cNvPr>
            <p:cNvSpPr/>
            <p:nvPr/>
          </p:nvSpPr>
          <p:spPr>
            <a:xfrm>
              <a:off x="5893752" y="512483"/>
              <a:ext cx="195477" cy="195477"/>
            </a:xfrm>
            <a:prstGeom prst="ellipse">
              <a:avLst/>
            </a:prstGeom>
            <a:solidFill>
              <a:schemeClr val="bg1"/>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100">
                <a:solidFill>
                  <a:schemeClr val="accent2"/>
                </a:solidFill>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94108464-F47F-C165-2828-27B6F7481C5F}"/>
                </a:ext>
              </a:extLst>
            </p:cNvPr>
            <p:cNvSpPr/>
            <p:nvPr/>
          </p:nvSpPr>
          <p:spPr>
            <a:xfrm>
              <a:off x="7345735" y="64194"/>
              <a:ext cx="195477" cy="195477"/>
            </a:xfrm>
            <a:prstGeom prst="ellipse">
              <a:avLst/>
            </a:prstGeom>
            <a:solidFill>
              <a:schemeClr val="bg1"/>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100">
                <a:solidFill>
                  <a:schemeClr val="accent2"/>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16471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F7E43D20-1D1D-DA26-1A19-EA0C90D11130}"/>
              </a:ext>
            </a:extLst>
          </p:cNvPr>
          <p:cNvPicPr>
            <a:picLocks noChangeAspect="1"/>
          </p:cNvPicPr>
          <p:nvPr/>
        </p:nvPicPr>
        <p:blipFill rotWithShape="1">
          <a:blip r:embed="rId3">
            <a:biLevel thresh="25000"/>
            <a:alphaModFix amt="10000"/>
          </a:blip>
          <a:srcRect l="-8942" t="-528" b="7754"/>
          <a:stretch/>
        </p:blipFill>
        <p:spPr>
          <a:xfrm>
            <a:off x="6353467" y="-16775"/>
            <a:ext cx="3409531" cy="4904548"/>
          </a:xfrm>
          <a:prstGeom prst="rect">
            <a:avLst/>
          </a:prstGeom>
        </p:spPr>
      </p:pic>
      <p:sp>
        <p:nvSpPr>
          <p:cNvPr id="4" name="Title 2">
            <a:extLst>
              <a:ext uri="{FF2B5EF4-FFF2-40B4-BE49-F238E27FC236}">
                <a16:creationId xmlns:a16="http://schemas.microsoft.com/office/drawing/2014/main" id="{AF7C1369-F90E-CD61-A801-8F7218CD9E2E}"/>
              </a:ext>
            </a:extLst>
          </p:cNvPr>
          <p:cNvSpPr txBox="1">
            <a:spLocks/>
          </p:cNvSpPr>
          <p:nvPr/>
        </p:nvSpPr>
        <p:spPr>
          <a:xfrm>
            <a:off x="469579" y="415167"/>
            <a:ext cx="8484891" cy="985458"/>
          </a:xfrm>
          <a:prstGeom prst="rect">
            <a:avLst/>
          </a:prstGeom>
        </p:spPr>
        <p:txBody>
          <a:bodyPr/>
          <a:lstStyle>
            <a:lvl1pPr marL="0" algn="l" defTabSz="457200" rtl="0" eaLnBrk="1" latinLnBrk="0" hangingPunct="1">
              <a:lnSpc>
                <a:spcPct val="100000"/>
              </a:lnSpc>
              <a:spcBef>
                <a:spcPct val="0"/>
              </a:spcBef>
              <a:buNone/>
              <a:tabLst>
                <a:tab pos="457200" algn="l"/>
              </a:tabLst>
              <a:defRPr lang="en-US" sz="2400" b="1" u="none" kern="1200" dirty="0">
                <a:solidFill>
                  <a:schemeClr val="tx2"/>
                </a:solidFill>
                <a:latin typeface="Arial" panose="020B0604020202020204" pitchFamily="34" charset="0"/>
                <a:ea typeface="+mn-ea"/>
                <a:cs typeface="Arial" panose="020B0604020202020204" pitchFamily="34" charset="0"/>
              </a:defRPr>
            </a:lvl1pPr>
          </a:lstStyle>
          <a:p>
            <a:r>
              <a:rPr lang="en-US" sz="2800">
                <a:solidFill>
                  <a:schemeClr val="bg1"/>
                </a:solidFill>
              </a:rPr>
              <a:t>Cybersecurity services across the </a:t>
            </a:r>
            <a:br>
              <a:rPr lang="en-US" sz="2800">
                <a:solidFill>
                  <a:schemeClr val="bg1"/>
                </a:solidFill>
              </a:rPr>
            </a:br>
            <a:r>
              <a:rPr lang="en-US" sz="2800">
                <a:solidFill>
                  <a:schemeClr val="bg1"/>
                </a:solidFill>
              </a:rPr>
              <a:t>end-to-end lifecycle</a:t>
            </a:r>
          </a:p>
        </p:txBody>
      </p:sp>
      <p:sp>
        <p:nvSpPr>
          <p:cNvPr id="9" name="Rectangle 8">
            <a:extLst>
              <a:ext uri="{FF2B5EF4-FFF2-40B4-BE49-F238E27FC236}">
                <a16:creationId xmlns:a16="http://schemas.microsoft.com/office/drawing/2014/main" id="{5318F462-B5E7-BB92-6A91-8B65A2DCD1FC}"/>
              </a:ext>
            </a:extLst>
          </p:cNvPr>
          <p:cNvSpPr/>
          <p:nvPr/>
        </p:nvSpPr>
        <p:spPr>
          <a:xfrm>
            <a:off x="746682" y="2756399"/>
            <a:ext cx="1406186" cy="990354"/>
          </a:xfrm>
          <a:prstGeom prst="rect">
            <a:avLst/>
          </a:prstGeom>
          <a:solidFill>
            <a:schemeClr val="bg2">
              <a:lumMod val="10000"/>
            </a:schemeClr>
          </a:solidFill>
          <a:ln w="6350">
            <a:solidFill>
              <a:srgbClr val="00A3E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468000" rIns="144000" bIns="45720" numCol="1" spcCol="0" rtlCol="0" fromWordArt="0" anchor="ctr" anchorCtr="0" forceAA="0" compatLnSpc="1">
            <a:prstTxWarp prst="textNoShape">
              <a:avLst/>
            </a:prstTxWarp>
            <a:noAutofit/>
          </a:bodyPr>
          <a:lstStyle/>
          <a:p>
            <a:pPr algn="ctr"/>
            <a:r>
              <a:rPr lang="en-US" sz="1100" b="1">
                <a:solidFill>
                  <a:srgbClr val="00A3E1"/>
                </a:solidFill>
                <a:latin typeface="Arial" panose="020B0604020202020204" pitchFamily="34" charset="0"/>
                <a:cs typeface="Arial" panose="020B0604020202020204" pitchFamily="34" charset="0"/>
              </a:rPr>
              <a:t>Strategy and</a:t>
            </a:r>
            <a:br>
              <a:rPr lang="en-US" sz="1100" b="1">
                <a:solidFill>
                  <a:srgbClr val="00A3E1"/>
                </a:solidFill>
                <a:latin typeface="Arial" panose="020B0604020202020204" pitchFamily="34" charset="0"/>
                <a:cs typeface="Arial" panose="020B0604020202020204" pitchFamily="34" charset="0"/>
              </a:rPr>
            </a:br>
            <a:r>
              <a:rPr lang="en-US" sz="1100" b="1">
                <a:solidFill>
                  <a:srgbClr val="00A3E1"/>
                </a:solidFill>
                <a:latin typeface="Arial" panose="020B0604020202020204" pitchFamily="34" charset="0"/>
                <a:cs typeface="Arial" panose="020B0604020202020204" pitchFamily="34" charset="0"/>
              </a:rPr>
              <a:t>Risk</a:t>
            </a:r>
          </a:p>
        </p:txBody>
      </p:sp>
      <p:grpSp>
        <p:nvGrpSpPr>
          <p:cNvPr id="10" name="Group 9">
            <a:extLst>
              <a:ext uri="{FF2B5EF4-FFF2-40B4-BE49-F238E27FC236}">
                <a16:creationId xmlns:a16="http://schemas.microsoft.com/office/drawing/2014/main" id="{05AECBF1-8C26-3E8C-0AD6-8B648A5DD4B2}"/>
              </a:ext>
            </a:extLst>
          </p:cNvPr>
          <p:cNvGrpSpPr/>
          <p:nvPr/>
        </p:nvGrpSpPr>
        <p:grpSpPr>
          <a:xfrm>
            <a:off x="1036804" y="2298891"/>
            <a:ext cx="828000" cy="828000"/>
            <a:chOff x="1141126" y="2134180"/>
            <a:chExt cx="936000" cy="936000"/>
          </a:xfrm>
          <a:solidFill>
            <a:srgbClr val="00A3E1"/>
          </a:solidFill>
        </p:grpSpPr>
        <p:sp>
          <p:nvSpPr>
            <p:cNvPr id="16" name="Oval 15">
              <a:extLst>
                <a:ext uri="{FF2B5EF4-FFF2-40B4-BE49-F238E27FC236}">
                  <a16:creationId xmlns:a16="http://schemas.microsoft.com/office/drawing/2014/main" id="{82699703-00E3-EA47-C7C5-A174C07F0A5C}"/>
                </a:ext>
              </a:extLst>
            </p:cNvPr>
            <p:cNvSpPr/>
            <p:nvPr/>
          </p:nvSpPr>
          <p:spPr>
            <a:xfrm>
              <a:off x="1141126" y="2134180"/>
              <a:ext cx="936000" cy="936000"/>
            </a:xfrm>
            <a:prstGeom prst="ellipse">
              <a:avLst/>
            </a:prstGeom>
            <a:grp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pic>
          <p:nvPicPr>
            <p:cNvPr id="17" name="Graphic 30">
              <a:extLst>
                <a:ext uri="{FF2B5EF4-FFF2-40B4-BE49-F238E27FC236}">
                  <a16:creationId xmlns:a16="http://schemas.microsoft.com/office/drawing/2014/main" id="{1ACA1711-92AF-C8B0-D6D1-2D6FEE991A7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375777" y="2367049"/>
              <a:ext cx="468000" cy="468000"/>
            </a:xfrm>
            <a:prstGeom prst="rect">
              <a:avLst/>
            </a:prstGeom>
          </p:spPr>
        </p:pic>
      </p:grpSp>
      <p:sp>
        <p:nvSpPr>
          <p:cNvPr id="18" name="Rectangle 17">
            <a:extLst>
              <a:ext uri="{FF2B5EF4-FFF2-40B4-BE49-F238E27FC236}">
                <a16:creationId xmlns:a16="http://schemas.microsoft.com/office/drawing/2014/main" id="{C5101DC1-A27C-D123-3EA8-52554FB71389}"/>
              </a:ext>
            </a:extLst>
          </p:cNvPr>
          <p:cNvSpPr/>
          <p:nvPr/>
        </p:nvSpPr>
        <p:spPr>
          <a:xfrm>
            <a:off x="2306873" y="2756399"/>
            <a:ext cx="1406186" cy="990354"/>
          </a:xfrm>
          <a:prstGeom prst="rect">
            <a:avLst/>
          </a:prstGeom>
          <a:solidFill>
            <a:schemeClr val="bg2">
              <a:lumMod val="10000"/>
            </a:schemeClr>
          </a:solidFill>
          <a:ln w="6350">
            <a:solidFill>
              <a:srgbClr val="746FA7"/>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468000" rIns="144000" bIns="45720" numCol="1" spcCol="0" rtlCol="0" fromWordArt="0" anchor="ctr" anchorCtr="0" forceAA="0" compatLnSpc="1">
            <a:prstTxWarp prst="textNoShape">
              <a:avLst/>
            </a:prstTxWarp>
            <a:noAutofit/>
          </a:bodyPr>
          <a:lstStyle/>
          <a:p>
            <a:pPr algn="ctr">
              <a:lnSpc>
                <a:spcPts val="1100"/>
              </a:lnSpc>
            </a:pPr>
            <a:r>
              <a:rPr lang="en-US" sz="1100" b="1">
                <a:solidFill>
                  <a:srgbClr val="746FA7"/>
                </a:solidFill>
                <a:latin typeface="Arial" panose="020B0604020202020204" pitchFamily="34" charset="0"/>
                <a:cs typeface="Arial" panose="020B0604020202020204" pitchFamily="34" charset="0"/>
              </a:rPr>
              <a:t>Cloud </a:t>
            </a:r>
            <a:br>
              <a:rPr lang="en-US" sz="1100" b="1">
                <a:solidFill>
                  <a:srgbClr val="746FA7"/>
                </a:solidFill>
                <a:latin typeface="Arial" panose="020B0604020202020204" pitchFamily="34" charset="0"/>
                <a:cs typeface="Arial" panose="020B0604020202020204" pitchFamily="34" charset="0"/>
              </a:rPr>
            </a:br>
            <a:r>
              <a:rPr lang="en-US" sz="1100" b="1">
                <a:solidFill>
                  <a:srgbClr val="746FA7"/>
                </a:solidFill>
                <a:latin typeface="Arial" panose="020B0604020202020204" pitchFamily="34" charset="0"/>
                <a:cs typeface="Arial" panose="020B0604020202020204" pitchFamily="34" charset="0"/>
              </a:rPr>
              <a:t>Security</a:t>
            </a:r>
          </a:p>
        </p:txBody>
      </p:sp>
      <p:grpSp>
        <p:nvGrpSpPr>
          <p:cNvPr id="19" name="Group 18">
            <a:extLst>
              <a:ext uri="{FF2B5EF4-FFF2-40B4-BE49-F238E27FC236}">
                <a16:creationId xmlns:a16="http://schemas.microsoft.com/office/drawing/2014/main" id="{62505642-1087-9803-707B-C37185E98F4E}"/>
              </a:ext>
            </a:extLst>
          </p:cNvPr>
          <p:cNvGrpSpPr/>
          <p:nvPr/>
        </p:nvGrpSpPr>
        <p:grpSpPr>
          <a:xfrm>
            <a:off x="2595423" y="2298891"/>
            <a:ext cx="828000" cy="828000"/>
            <a:chOff x="3000828" y="2134180"/>
            <a:chExt cx="1176793" cy="1176793"/>
          </a:xfrm>
          <a:solidFill>
            <a:srgbClr val="F57F2A"/>
          </a:solidFill>
        </p:grpSpPr>
        <p:sp>
          <p:nvSpPr>
            <p:cNvPr id="21" name="Oval 20">
              <a:extLst>
                <a:ext uri="{FF2B5EF4-FFF2-40B4-BE49-F238E27FC236}">
                  <a16:creationId xmlns:a16="http://schemas.microsoft.com/office/drawing/2014/main" id="{85F2FC49-2D66-751B-0F76-FF3C161CAC4B}"/>
                </a:ext>
              </a:extLst>
            </p:cNvPr>
            <p:cNvSpPr/>
            <p:nvPr/>
          </p:nvSpPr>
          <p:spPr>
            <a:xfrm>
              <a:off x="3000828" y="2134180"/>
              <a:ext cx="1176793" cy="1176793"/>
            </a:xfrm>
            <a:prstGeom prst="ellipse">
              <a:avLst/>
            </a:prstGeom>
            <a:solidFill>
              <a:srgbClr val="746FA7"/>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pic>
          <p:nvPicPr>
            <p:cNvPr id="22" name="Graphic 30">
              <a:extLst>
                <a:ext uri="{FF2B5EF4-FFF2-40B4-BE49-F238E27FC236}">
                  <a16:creationId xmlns:a16="http://schemas.microsoft.com/office/drawing/2014/main" id="{CE733597-2F4E-5798-8C6A-DD7451950B6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272387" y="2401526"/>
              <a:ext cx="651794" cy="651794"/>
            </a:xfrm>
            <a:prstGeom prst="rect">
              <a:avLst/>
            </a:prstGeom>
          </p:spPr>
        </p:pic>
      </p:grpSp>
      <p:sp>
        <p:nvSpPr>
          <p:cNvPr id="23" name="Rectangle 22">
            <a:extLst>
              <a:ext uri="{FF2B5EF4-FFF2-40B4-BE49-F238E27FC236}">
                <a16:creationId xmlns:a16="http://schemas.microsoft.com/office/drawing/2014/main" id="{334F51DF-4941-BA0D-0377-59EE53184F45}"/>
              </a:ext>
            </a:extLst>
          </p:cNvPr>
          <p:cNvSpPr/>
          <p:nvPr/>
        </p:nvSpPr>
        <p:spPr>
          <a:xfrm>
            <a:off x="3867064" y="2756398"/>
            <a:ext cx="1406186" cy="990355"/>
          </a:xfrm>
          <a:prstGeom prst="rect">
            <a:avLst/>
          </a:prstGeom>
          <a:solidFill>
            <a:schemeClr val="bg2">
              <a:lumMod val="10000"/>
            </a:schemeClr>
          </a:solidFill>
          <a:ln w="6350">
            <a:solidFill>
              <a:srgbClr val="6CC24A"/>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468000" rIns="144000" bIns="45720" numCol="1" spcCol="0" rtlCol="0" fromWordArt="0" anchor="ctr" anchorCtr="0" forceAA="0" compatLnSpc="1">
            <a:prstTxWarp prst="textNoShape">
              <a:avLst/>
            </a:prstTxWarp>
            <a:noAutofit/>
          </a:bodyPr>
          <a:lstStyle/>
          <a:p>
            <a:pPr algn="ctr"/>
            <a:r>
              <a:rPr lang="en-US" sz="1100" b="1">
                <a:solidFill>
                  <a:srgbClr val="6CC24A"/>
                </a:solidFill>
                <a:latin typeface="Arial" panose="020B0604020202020204" pitchFamily="34" charset="0"/>
                <a:cs typeface="Arial" panose="020B0604020202020204" pitchFamily="34" charset="0"/>
              </a:rPr>
              <a:t>Digital </a:t>
            </a:r>
            <a:br>
              <a:rPr lang="en-US" sz="1100" b="1">
                <a:solidFill>
                  <a:srgbClr val="6CC24A"/>
                </a:solidFill>
                <a:latin typeface="Arial" panose="020B0604020202020204" pitchFamily="34" charset="0"/>
                <a:cs typeface="Arial" panose="020B0604020202020204" pitchFamily="34" charset="0"/>
              </a:rPr>
            </a:br>
            <a:r>
              <a:rPr lang="en-US" sz="1100" b="1">
                <a:solidFill>
                  <a:srgbClr val="6CC24A"/>
                </a:solidFill>
                <a:latin typeface="Arial" panose="020B0604020202020204" pitchFamily="34" charset="0"/>
                <a:cs typeface="Arial" panose="020B0604020202020204" pitchFamily="34" charset="0"/>
              </a:rPr>
              <a:t>Identity</a:t>
            </a:r>
          </a:p>
        </p:txBody>
      </p:sp>
      <p:grpSp>
        <p:nvGrpSpPr>
          <p:cNvPr id="28" name="Group 27">
            <a:extLst>
              <a:ext uri="{FF2B5EF4-FFF2-40B4-BE49-F238E27FC236}">
                <a16:creationId xmlns:a16="http://schemas.microsoft.com/office/drawing/2014/main" id="{AC33101D-6901-F621-11EF-52A643B01E86}"/>
              </a:ext>
            </a:extLst>
          </p:cNvPr>
          <p:cNvGrpSpPr/>
          <p:nvPr/>
        </p:nvGrpSpPr>
        <p:grpSpPr>
          <a:xfrm>
            <a:off x="4152451" y="2298891"/>
            <a:ext cx="828000" cy="828000"/>
            <a:chOff x="4966379" y="2134180"/>
            <a:chExt cx="1176793" cy="1176793"/>
          </a:xfrm>
        </p:grpSpPr>
        <p:sp>
          <p:nvSpPr>
            <p:cNvPr id="30" name="Oval 29">
              <a:extLst>
                <a:ext uri="{FF2B5EF4-FFF2-40B4-BE49-F238E27FC236}">
                  <a16:creationId xmlns:a16="http://schemas.microsoft.com/office/drawing/2014/main" id="{D4DA21D6-24F9-0455-3A7B-FD13FCD78760}"/>
                </a:ext>
              </a:extLst>
            </p:cNvPr>
            <p:cNvSpPr/>
            <p:nvPr/>
          </p:nvSpPr>
          <p:spPr>
            <a:xfrm>
              <a:off x="4966379" y="2134180"/>
              <a:ext cx="1176793" cy="1176793"/>
            </a:xfrm>
            <a:prstGeom prst="ellipse">
              <a:avLst/>
            </a:prstGeom>
            <a:solidFill>
              <a:srgbClr val="6CC24A"/>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pic>
          <p:nvPicPr>
            <p:cNvPr id="32" name="Graphic 30">
              <a:extLst>
                <a:ext uri="{FF2B5EF4-FFF2-40B4-BE49-F238E27FC236}">
                  <a16:creationId xmlns:a16="http://schemas.microsoft.com/office/drawing/2014/main" id="{09559E78-F22A-A98B-F7C6-EB3D73DA6A40}"/>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228408" y="2401526"/>
              <a:ext cx="651794" cy="651794"/>
            </a:xfrm>
            <a:prstGeom prst="rect">
              <a:avLst/>
            </a:prstGeom>
          </p:spPr>
        </p:pic>
      </p:grpSp>
      <p:sp>
        <p:nvSpPr>
          <p:cNvPr id="35" name="Rectangle 34">
            <a:extLst>
              <a:ext uri="{FF2B5EF4-FFF2-40B4-BE49-F238E27FC236}">
                <a16:creationId xmlns:a16="http://schemas.microsoft.com/office/drawing/2014/main" id="{99376E3E-FDCC-F3ED-C8D0-5688664585CD}"/>
              </a:ext>
            </a:extLst>
          </p:cNvPr>
          <p:cNvSpPr/>
          <p:nvPr/>
        </p:nvSpPr>
        <p:spPr>
          <a:xfrm>
            <a:off x="5427255" y="2756399"/>
            <a:ext cx="1406186" cy="990354"/>
          </a:xfrm>
          <a:prstGeom prst="rect">
            <a:avLst/>
          </a:prstGeom>
          <a:solidFill>
            <a:schemeClr val="bg2">
              <a:lumMod val="10000"/>
            </a:schemeClr>
          </a:solidFill>
          <a:ln w="6350">
            <a:solidFill>
              <a:srgbClr val="BE266A"/>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468000" rIns="144000" bIns="45720" numCol="1" spcCol="0" rtlCol="0" fromWordArt="0" anchor="ctr" anchorCtr="0" forceAA="0" compatLnSpc="1">
            <a:prstTxWarp prst="textNoShape">
              <a:avLst/>
            </a:prstTxWarp>
            <a:noAutofit/>
          </a:bodyPr>
          <a:lstStyle/>
          <a:p>
            <a:pPr algn="ctr"/>
            <a:r>
              <a:rPr lang="en-US" sz="1100" b="1">
                <a:solidFill>
                  <a:srgbClr val="BE266A"/>
                </a:solidFill>
                <a:latin typeface="Arial" panose="020B0604020202020204" pitchFamily="34" charset="0"/>
                <a:cs typeface="Arial" panose="020B0604020202020204" pitchFamily="34" charset="0"/>
              </a:rPr>
              <a:t>Application and </a:t>
            </a:r>
            <a:br>
              <a:rPr lang="en-US" sz="1100" b="1">
                <a:solidFill>
                  <a:srgbClr val="BE266A"/>
                </a:solidFill>
                <a:latin typeface="Arial" panose="020B0604020202020204" pitchFamily="34" charset="0"/>
                <a:cs typeface="Arial" panose="020B0604020202020204" pitchFamily="34" charset="0"/>
              </a:rPr>
            </a:br>
            <a:r>
              <a:rPr lang="en-US" sz="1100" b="1">
                <a:solidFill>
                  <a:srgbClr val="BE266A"/>
                </a:solidFill>
                <a:latin typeface="Arial" panose="020B0604020202020204" pitchFamily="34" charset="0"/>
                <a:cs typeface="Arial" panose="020B0604020202020204" pitchFamily="34" charset="0"/>
              </a:rPr>
              <a:t>Data Security</a:t>
            </a:r>
          </a:p>
        </p:txBody>
      </p:sp>
      <p:grpSp>
        <p:nvGrpSpPr>
          <p:cNvPr id="36" name="Group 35">
            <a:extLst>
              <a:ext uri="{FF2B5EF4-FFF2-40B4-BE49-F238E27FC236}">
                <a16:creationId xmlns:a16="http://schemas.microsoft.com/office/drawing/2014/main" id="{A516C63F-5665-F963-3D95-C324D5EF058F}"/>
              </a:ext>
            </a:extLst>
          </p:cNvPr>
          <p:cNvGrpSpPr/>
          <p:nvPr/>
        </p:nvGrpSpPr>
        <p:grpSpPr>
          <a:xfrm>
            <a:off x="5713664" y="2288398"/>
            <a:ext cx="828000" cy="828000"/>
            <a:chOff x="6931931" y="2134180"/>
            <a:chExt cx="1176793" cy="1176793"/>
          </a:xfrm>
          <a:solidFill>
            <a:schemeClr val="bg2">
              <a:lumMod val="25000"/>
            </a:schemeClr>
          </a:solidFill>
        </p:grpSpPr>
        <p:sp>
          <p:nvSpPr>
            <p:cNvPr id="37" name="Oval 36">
              <a:extLst>
                <a:ext uri="{FF2B5EF4-FFF2-40B4-BE49-F238E27FC236}">
                  <a16:creationId xmlns:a16="http://schemas.microsoft.com/office/drawing/2014/main" id="{6725DE66-56D7-8AFC-9EDA-C530AB3BC655}"/>
                </a:ext>
              </a:extLst>
            </p:cNvPr>
            <p:cNvSpPr/>
            <p:nvPr/>
          </p:nvSpPr>
          <p:spPr>
            <a:xfrm>
              <a:off x="6931931" y="2134180"/>
              <a:ext cx="1176793" cy="1176793"/>
            </a:xfrm>
            <a:prstGeom prst="ellipse">
              <a:avLst/>
            </a:prstGeom>
            <a:solidFill>
              <a:srgbClr val="BE266A"/>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pic>
          <p:nvPicPr>
            <p:cNvPr id="39" name="Graphic 30">
              <a:extLst>
                <a:ext uri="{FF2B5EF4-FFF2-40B4-BE49-F238E27FC236}">
                  <a16:creationId xmlns:a16="http://schemas.microsoft.com/office/drawing/2014/main" id="{D043722B-4CDF-13CA-93B8-B793A64A3CD7}"/>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7192381" y="2401526"/>
              <a:ext cx="651794" cy="651794"/>
            </a:xfrm>
            <a:prstGeom prst="rect">
              <a:avLst/>
            </a:prstGeom>
          </p:spPr>
        </p:pic>
      </p:grpSp>
      <p:sp>
        <p:nvSpPr>
          <p:cNvPr id="40" name="Rectangle 39">
            <a:extLst>
              <a:ext uri="{FF2B5EF4-FFF2-40B4-BE49-F238E27FC236}">
                <a16:creationId xmlns:a16="http://schemas.microsoft.com/office/drawing/2014/main" id="{861BF313-F6D6-4C25-1D5C-96FC7F0EE4B8}"/>
              </a:ext>
            </a:extLst>
          </p:cNvPr>
          <p:cNvSpPr/>
          <p:nvPr/>
        </p:nvSpPr>
        <p:spPr>
          <a:xfrm>
            <a:off x="743198" y="3944769"/>
            <a:ext cx="7654121" cy="553200"/>
          </a:xfrm>
          <a:prstGeom prst="rect">
            <a:avLst/>
          </a:prstGeom>
          <a:solidFill>
            <a:schemeClr val="bg1"/>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b="1">
                <a:solidFill>
                  <a:schemeClr val="bg2">
                    <a:lumMod val="10000"/>
                  </a:schemeClr>
                </a:solidFill>
                <a:latin typeface="Arial" panose="020B0604020202020204" pitchFamily="34" charset="0"/>
                <a:cs typeface="Arial" panose="020B0604020202020204" pitchFamily="34" charset="0"/>
              </a:rPr>
              <a:t>Regulatory and Cybersecurity Automation Platforms</a:t>
            </a:r>
          </a:p>
        </p:txBody>
      </p:sp>
      <p:pic>
        <p:nvPicPr>
          <p:cNvPr id="41" name="Graphic 30">
            <a:extLst>
              <a:ext uri="{FF2B5EF4-FFF2-40B4-BE49-F238E27FC236}">
                <a16:creationId xmlns:a16="http://schemas.microsoft.com/office/drawing/2014/main" id="{A2C71A4E-1EA8-B44C-9DFF-329BE54D79C5}"/>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2411011" y="4025879"/>
            <a:ext cx="379524" cy="379524"/>
          </a:xfrm>
          <a:prstGeom prst="rect">
            <a:avLst/>
          </a:prstGeom>
        </p:spPr>
      </p:pic>
      <p:sp>
        <p:nvSpPr>
          <p:cNvPr id="42" name="Rectangle 41">
            <a:extLst>
              <a:ext uri="{FF2B5EF4-FFF2-40B4-BE49-F238E27FC236}">
                <a16:creationId xmlns:a16="http://schemas.microsoft.com/office/drawing/2014/main" id="{98901DEB-6A21-2DC8-B62B-A9BDB2E03B73}"/>
              </a:ext>
            </a:extLst>
          </p:cNvPr>
          <p:cNvSpPr/>
          <p:nvPr/>
        </p:nvSpPr>
        <p:spPr>
          <a:xfrm>
            <a:off x="576262" y="1840755"/>
            <a:ext cx="7991475" cy="2812434"/>
          </a:xfrm>
          <a:prstGeom prst="rect">
            <a:avLst/>
          </a:prstGeom>
          <a:no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grpSp>
        <p:nvGrpSpPr>
          <p:cNvPr id="43" name="Group 42">
            <a:extLst>
              <a:ext uri="{FF2B5EF4-FFF2-40B4-BE49-F238E27FC236}">
                <a16:creationId xmlns:a16="http://schemas.microsoft.com/office/drawing/2014/main" id="{282ED9B1-518B-C895-9725-30727913C827}"/>
              </a:ext>
            </a:extLst>
          </p:cNvPr>
          <p:cNvGrpSpPr/>
          <p:nvPr/>
        </p:nvGrpSpPr>
        <p:grpSpPr>
          <a:xfrm>
            <a:off x="738195" y="1506169"/>
            <a:ext cx="2436466" cy="624557"/>
            <a:chOff x="738195" y="1379629"/>
            <a:chExt cx="2436466" cy="624557"/>
          </a:xfrm>
        </p:grpSpPr>
        <p:sp>
          <p:nvSpPr>
            <p:cNvPr id="44" name="Rectangle 43">
              <a:extLst>
                <a:ext uri="{FF2B5EF4-FFF2-40B4-BE49-F238E27FC236}">
                  <a16:creationId xmlns:a16="http://schemas.microsoft.com/office/drawing/2014/main" id="{03364B32-18E4-B836-CA45-A9EB8566C48F}"/>
                </a:ext>
              </a:extLst>
            </p:cNvPr>
            <p:cNvSpPr/>
            <p:nvPr/>
          </p:nvSpPr>
          <p:spPr>
            <a:xfrm>
              <a:off x="738195" y="1379629"/>
              <a:ext cx="2436466" cy="624557"/>
            </a:xfrm>
            <a:prstGeom prst="rect">
              <a:avLst/>
            </a:prstGeom>
            <a:solidFill>
              <a:schemeClr val="bg2">
                <a:lumMod val="10000"/>
              </a:scheme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7999" tIns="45720" rIns="91440" bIns="45720" numCol="1" spcCol="0" rtlCol="0" fromWordArt="0" anchor="ctr" anchorCtr="0" forceAA="0" compatLnSpc="1">
              <a:prstTxWarp prst="textNoShape">
                <a:avLst/>
              </a:prstTxWarp>
              <a:noAutofit/>
            </a:bodyPr>
            <a:lstStyle/>
            <a:p>
              <a:r>
                <a:rPr lang="en-US" sz="1100" b="1">
                  <a:solidFill>
                    <a:schemeClr val="bg1"/>
                  </a:solidFill>
                  <a:latin typeface="Arial" panose="020B0604020202020204" pitchFamily="34" charset="0"/>
                  <a:cs typeface="Arial" panose="020B0604020202020204" pitchFamily="34" charset="0"/>
                </a:rPr>
                <a:t>Advisory and </a:t>
              </a:r>
              <a:br>
                <a:rPr lang="en-US" sz="1100" b="1">
                  <a:solidFill>
                    <a:schemeClr val="bg1"/>
                  </a:solidFill>
                  <a:latin typeface="Arial" panose="020B0604020202020204" pitchFamily="34" charset="0"/>
                  <a:cs typeface="Arial" panose="020B0604020202020204" pitchFamily="34" charset="0"/>
                </a:rPr>
              </a:br>
              <a:r>
                <a:rPr lang="en-US" sz="1100" b="1">
                  <a:solidFill>
                    <a:schemeClr val="bg1"/>
                  </a:solidFill>
                  <a:latin typeface="Arial" panose="020B0604020202020204" pitchFamily="34" charset="0"/>
                  <a:cs typeface="Arial" panose="020B0604020202020204" pitchFamily="34" charset="0"/>
                </a:rPr>
                <a:t>Strategy</a:t>
              </a:r>
            </a:p>
          </p:txBody>
        </p:sp>
        <p:pic>
          <p:nvPicPr>
            <p:cNvPr id="45" name="Graphic 30">
              <a:extLst>
                <a:ext uri="{FF2B5EF4-FFF2-40B4-BE49-F238E27FC236}">
                  <a16:creationId xmlns:a16="http://schemas.microsoft.com/office/drawing/2014/main" id="{6D36771F-6CBE-F0F6-FF39-55D511E085B3}"/>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015514" y="1492046"/>
              <a:ext cx="399722" cy="399722"/>
            </a:xfrm>
            <a:prstGeom prst="rect">
              <a:avLst/>
            </a:prstGeom>
          </p:spPr>
        </p:pic>
      </p:grpSp>
      <p:grpSp>
        <p:nvGrpSpPr>
          <p:cNvPr id="46" name="Group 45">
            <a:extLst>
              <a:ext uri="{FF2B5EF4-FFF2-40B4-BE49-F238E27FC236}">
                <a16:creationId xmlns:a16="http://schemas.microsoft.com/office/drawing/2014/main" id="{C691E4FF-1ABC-9A2B-E031-6AE04D838889}"/>
              </a:ext>
            </a:extLst>
          </p:cNvPr>
          <p:cNvGrpSpPr/>
          <p:nvPr/>
        </p:nvGrpSpPr>
        <p:grpSpPr>
          <a:xfrm>
            <a:off x="3349524" y="1506169"/>
            <a:ext cx="2436466" cy="624557"/>
            <a:chOff x="3349524" y="1379629"/>
            <a:chExt cx="2436466" cy="624557"/>
          </a:xfrm>
        </p:grpSpPr>
        <p:sp>
          <p:nvSpPr>
            <p:cNvPr id="47" name="Rectangle 46">
              <a:extLst>
                <a:ext uri="{FF2B5EF4-FFF2-40B4-BE49-F238E27FC236}">
                  <a16:creationId xmlns:a16="http://schemas.microsoft.com/office/drawing/2014/main" id="{8C1E96C2-0C58-F159-3631-FDCAEA77B74D}"/>
                </a:ext>
              </a:extLst>
            </p:cNvPr>
            <p:cNvSpPr/>
            <p:nvPr/>
          </p:nvSpPr>
          <p:spPr>
            <a:xfrm>
              <a:off x="3349524" y="1379629"/>
              <a:ext cx="2436466" cy="624557"/>
            </a:xfrm>
            <a:prstGeom prst="rect">
              <a:avLst/>
            </a:prstGeom>
            <a:solidFill>
              <a:schemeClr val="bg2">
                <a:lumMod val="10000"/>
              </a:scheme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7999" tIns="45720" rIns="91440" bIns="45720" numCol="1" spcCol="0" rtlCol="0" fromWordArt="0" anchor="ctr" anchorCtr="0" forceAA="0" compatLnSpc="1">
              <a:prstTxWarp prst="textNoShape">
                <a:avLst/>
              </a:prstTxWarp>
              <a:noAutofit/>
            </a:bodyPr>
            <a:lstStyle/>
            <a:p>
              <a:r>
                <a:rPr lang="en-US" sz="1100" b="1">
                  <a:solidFill>
                    <a:schemeClr val="bg1"/>
                  </a:solidFill>
                  <a:latin typeface="Arial" panose="020B0604020202020204" pitchFamily="34" charset="0"/>
                  <a:cs typeface="Arial" panose="020B0604020202020204" pitchFamily="34" charset="0"/>
                </a:rPr>
                <a:t>Transformation and Implementation</a:t>
              </a:r>
            </a:p>
          </p:txBody>
        </p:sp>
        <p:pic>
          <p:nvPicPr>
            <p:cNvPr id="48" name="Graphic 30">
              <a:extLst>
                <a:ext uri="{FF2B5EF4-FFF2-40B4-BE49-F238E27FC236}">
                  <a16:creationId xmlns:a16="http://schemas.microsoft.com/office/drawing/2014/main" id="{26A277E1-618A-AC6C-B662-FDACBF0C0341}"/>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3596256" y="1492046"/>
              <a:ext cx="399722" cy="399722"/>
            </a:xfrm>
            <a:prstGeom prst="rect">
              <a:avLst/>
            </a:prstGeom>
          </p:spPr>
        </p:pic>
      </p:grpSp>
      <p:grpSp>
        <p:nvGrpSpPr>
          <p:cNvPr id="49" name="Group 48">
            <a:extLst>
              <a:ext uri="{FF2B5EF4-FFF2-40B4-BE49-F238E27FC236}">
                <a16:creationId xmlns:a16="http://schemas.microsoft.com/office/drawing/2014/main" id="{BD82DFE3-8855-7F12-A4AA-A93B073B1A6E}"/>
              </a:ext>
            </a:extLst>
          </p:cNvPr>
          <p:cNvGrpSpPr/>
          <p:nvPr/>
        </p:nvGrpSpPr>
        <p:grpSpPr>
          <a:xfrm>
            <a:off x="5960853" y="1506169"/>
            <a:ext cx="2436466" cy="624557"/>
            <a:chOff x="5960853" y="1379629"/>
            <a:chExt cx="2436466" cy="624557"/>
          </a:xfrm>
        </p:grpSpPr>
        <p:sp>
          <p:nvSpPr>
            <p:cNvPr id="50" name="Rectangle 49">
              <a:extLst>
                <a:ext uri="{FF2B5EF4-FFF2-40B4-BE49-F238E27FC236}">
                  <a16:creationId xmlns:a16="http://schemas.microsoft.com/office/drawing/2014/main" id="{28463A40-F932-3E9B-7DBB-5568AE1234F5}"/>
                </a:ext>
              </a:extLst>
            </p:cNvPr>
            <p:cNvSpPr/>
            <p:nvPr/>
          </p:nvSpPr>
          <p:spPr>
            <a:xfrm>
              <a:off x="5960853" y="1379629"/>
              <a:ext cx="2436466" cy="624557"/>
            </a:xfrm>
            <a:prstGeom prst="rect">
              <a:avLst/>
            </a:prstGeom>
            <a:solidFill>
              <a:schemeClr val="bg2">
                <a:lumMod val="10000"/>
              </a:schemeClr>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7999" tIns="45720" rIns="91440" bIns="45720" numCol="1" spcCol="0" rtlCol="0" fromWordArt="0" anchor="ctr" anchorCtr="0" forceAA="0" compatLnSpc="1">
              <a:prstTxWarp prst="textNoShape">
                <a:avLst/>
              </a:prstTxWarp>
              <a:noAutofit/>
            </a:bodyPr>
            <a:lstStyle/>
            <a:p>
              <a:r>
                <a:rPr lang="en-US" sz="1100" b="1">
                  <a:solidFill>
                    <a:schemeClr val="bg1"/>
                  </a:solidFill>
                  <a:latin typeface="Arial" panose="020B0604020202020204" pitchFamily="34" charset="0"/>
                  <a:cs typeface="Arial" panose="020B0604020202020204" pitchFamily="34" charset="0"/>
                </a:rPr>
                <a:t>Managed</a:t>
              </a:r>
            </a:p>
            <a:p>
              <a:r>
                <a:rPr lang="en-US" sz="1100" b="1">
                  <a:solidFill>
                    <a:schemeClr val="bg1"/>
                  </a:solidFill>
                  <a:latin typeface="Arial" panose="020B0604020202020204" pitchFamily="34" charset="0"/>
                  <a:cs typeface="Arial" panose="020B0604020202020204" pitchFamily="34" charset="0"/>
                </a:rPr>
                <a:t>Services</a:t>
              </a:r>
            </a:p>
          </p:txBody>
        </p:sp>
        <p:pic>
          <p:nvPicPr>
            <p:cNvPr id="51" name="Graphic 30">
              <a:extLst>
                <a:ext uri="{FF2B5EF4-FFF2-40B4-BE49-F238E27FC236}">
                  <a16:creationId xmlns:a16="http://schemas.microsoft.com/office/drawing/2014/main" id="{2A14BC1E-B6E2-45D7-264B-199F339A6E1B}"/>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6221580" y="1492046"/>
              <a:ext cx="399722" cy="399722"/>
            </a:xfrm>
            <a:prstGeom prst="rect">
              <a:avLst/>
            </a:prstGeom>
          </p:spPr>
        </p:pic>
      </p:grpSp>
      <p:sp>
        <p:nvSpPr>
          <p:cNvPr id="52" name="Rectangle 51">
            <a:extLst>
              <a:ext uri="{FF2B5EF4-FFF2-40B4-BE49-F238E27FC236}">
                <a16:creationId xmlns:a16="http://schemas.microsoft.com/office/drawing/2014/main" id="{45648FCC-F9E1-E431-7DA9-F51A14BF6442}"/>
              </a:ext>
            </a:extLst>
          </p:cNvPr>
          <p:cNvSpPr/>
          <p:nvPr/>
        </p:nvSpPr>
        <p:spPr>
          <a:xfrm>
            <a:off x="6987445" y="2744397"/>
            <a:ext cx="1406186" cy="990354"/>
          </a:xfrm>
          <a:prstGeom prst="rect">
            <a:avLst/>
          </a:prstGeom>
          <a:solidFill>
            <a:schemeClr val="bg2">
              <a:lumMod val="10000"/>
            </a:schemeClr>
          </a:solidFill>
          <a:ln w="6350">
            <a:solidFill>
              <a:srgbClr val="F2732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468000" rIns="144000" bIns="45720" numCol="1" spcCol="0" rtlCol="0" fromWordArt="0" anchor="ctr" anchorCtr="0" forceAA="0" compatLnSpc="1">
            <a:prstTxWarp prst="textNoShape">
              <a:avLst/>
            </a:prstTxWarp>
            <a:noAutofit/>
          </a:bodyPr>
          <a:lstStyle/>
          <a:p>
            <a:pPr algn="ctr"/>
            <a:r>
              <a:rPr lang="en-US" sz="1100" b="1">
                <a:solidFill>
                  <a:srgbClr val="F27324"/>
                </a:solidFill>
                <a:latin typeface="Arial" panose="020B0604020202020204" pitchFamily="34" charset="0"/>
                <a:cs typeface="Arial" panose="020B0604020202020204" pitchFamily="34" charset="0"/>
              </a:rPr>
              <a:t>Security Intelligence and Analytics</a:t>
            </a:r>
          </a:p>
        </p:txBody>
      </p:sp>
      <p:sp>
        <p:nvSpPr>
          <p:cNvPr id="53" name="Oval 52">
            <a:extLst>
              <a:ext uri="{FF2B5EF4-FFF2-40B4-BE49-F238E27FC236}">
                <a16:creationId xmlns:a16="http://schemas.microsoft.com/office/drawing/2014/main" id="{A6DB5C70-9545-D84E-596F-0C97565BA54A}"/>
              </a:ext>
            </a:extLst>
          </p:cNvPr>
          <p:cNvSpPr/>
          <p:nvPr/>
        </p:nvSpPr>
        <p:spPr>
          <a:xfrm>
            <a:off x="7268579" y="2288398"/>
            <a:ext cx="828000" cy="828000"/>
          </a:xfrm>
          <a:prstGeom prst="ellipse">
            <a:avLst/>
          </a:prstGeom>
          <a:solidFill>
            <a:srgbClr val="F27324"/>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pic>
        <p:nvPicPr>
          <p:cNvPr id="54" name="Graphic 53">
            <a:extLst>
              <a:ext uri="{FF2B5EF4-FFF2-40B4-BE49-F238E27FC236}">
                <a16:creationId xmlns:a16="http://schemas.microsoft.com/office/drawing/2014/main" id="{24917F9E-CA55-B5D6-A106-635CF322A90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312479" y="2361451"/>
            <a:ext cx="730800" cy="730800"/>
          </a:xfrm>
          <a:prstGeom prst="rect">
            <a:avLst/>
          </a:prstGeom>
        </p:spPr>
      </p:pic>
    </p:spTree>
    <p:extLst>
      <p:ext uri="{BB962C8B-B14F-4D97-AF65-F5344CB8AC3E}">
        <p14:creationId xmlns:p14="http://schemas.microsoft.com/office/powerpoint/2010/main" val="801559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Picture 1023" hidden="1">
            <a:extLst>
              <a:ext uri="{FF2B5EF4-FFF2-40B4-BE49-F238E27FC236}">
                <a16:creationId xmlns:a16="http://schemas.microsoft.com/office/drawing/2014/main" id="{8B344EA3-4886-ED9C-34DC-BB4BED705451}"/>
              </a:ext>
            </a:extLst>
          </p:cNvPr>
          <p:cNvPicPr>
            <a:picLocks noChangeAspect="1"/>
          </p:cNvPicPr>
          <p:nvPr/>
        </p:nvPicPr>
        <p:blipFill>
          <a:blip r:embed="rId3"/>
          <a:srcRect l="642" r="642"/>
          <a:stretch/>
        </p:blipFill>
        <p:spPr>
          <a:xfrm>
            <a:off x="0" y="1"/>
            <a:ext cx="9144000" cy="4884737"/>
          </a:xfrm>
          <a:prstGeom prst="rect">
            <a:avLst/>
          </a:prstGeom>
        </p:spPr>
      </p:pic>
      <p:sp>
        <p:nvSpPr>
          <p:cNvPr id="4" name="Title 2">
            <a:extLst>
              <a:ext uri="{FF2B5EF4-FFF2-40B4-BE49-F238E27FC236}">
                <a16:creationId xmlns:a16="http://schemas.microsoft.com/office/drawing/2014/main" id="{AF7C1369-F90E-CD61-A801-8F7218CD9E2E}"/>
              </a:ext>
            </a:extLst>
          </p:cNvPr>
          <p:cNvSpPr txBox="1">
            <a:spLocks/>
          </p:cNvSpPr>
          <p:nvPr/>
        </p:nvSpPr>
        <p:spPr>
          <a:xfrm>
            <a:off x="469580" y="415167"/>
            <a:ext cx="6979732" cy="985458"/>
          </a:xfrm>
          <a:prstGeom prst="rect">
            <a:avLst/>
          </a:prstGeom>
        </p:spPr>
        <p:txBody>
          <a:bodyPr/>
          <a:lstStyle>
            <a:lvl1pPr marL="0" algn="l" defTabSz="457200" rtl="0" eaLnBrk="1" latinLnBrk="0" hangingPunct="1">
              <a:lnSpc>
                <a:spcPct val="100000"/>
              </a:lnSpc>
              <a:spcBef>
                <a:spcPct val="0"/>
              </a:spcBef>
              <a:buNone/>
              <a:tabLst>
                <a:tab pos="457200" algn="l"/>
              </a:tabLst>
              <a:defRPr lang="en-US" sz="2400" b="1" u="none" kern="1200" dirty="0">
                <a:solidFill>
                  <a:schemeClr val="tx2"/>
                </a:solidFill>
                <a:latin typeface="Arial" panose="020B0604020202020204" pitchFamily="34" charset="0"/>
                <a:ea typeface="+mn-ea"/>
                <a:cs typeface="Arial" panose="020B0604020202020204"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tab pos="457200" algn="l"/>
              </a:tabLst>
              <a:defRPr/>
            </a:pPr>
            <a:r>
              <a:rPr kumimoji="0" lang="en-GB"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Strategy and Risk</a:t>
            </a:r>
          </a:p>
        </p:txBody>
      </p:sp>
      <p:sp>
        <p:nvSpPr>
          <p:cNvPr id="59" name="TextBox 58">
            <a:extLst>
              <a:ext uri="{FF2B5EF4-FFF2-40B4-BE49-F238E27FC236}">
                <a16:creationId xmlns:a16="http://schemas.microsoft.com/office/drawing/2014/main" id="{C77FA2FE-9842-BF4E-BBF2-D2AD4B24CC0C}"/>
              </a:ext>
            </a:extLst>
          </p:cNvPr>
          <p:cNvSpPr txBox="1"/>
          <p:nvPr/>
        </p:nvSpPr>
        <p:spPr>
          <a:xfrm>
            <a:off x="579338" y="1541904"/>
            <a:ext cx="1655269" cy="261610"/>
          </a:xfrm>
          <a:prstGeom prst="rect">
            <a:avLst/>
          </a:prstGeom>
          <a:noFill/>
        </p:spPr>
        <p:txBody>
          <a:bodyPr wrap="squar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Business needs</a:t>
            </a:r>
          </a:p>
        </p:txBody>
      </p:sp>
      <p:cxnSp>
        <p:nvCxnSpPr>
          <p:cNvPr id="62" name="Straight Connector 61">
            <a:extLst>
              <a:ext uri="{FF2B5EF4-FFF2-40B4-BE49-F238E27FC236}">
                <a16:creationId xmlns:a16="http://schemas.microsoft.com/office/drawing/2014/main" id="{04899363-C6A9-5B09-C402-3D13ACD65C14}"/>
              </a:ext>
            </a:extLst>
          </p:cNvPr>
          <p:cNvCxnSpPr/>
          <p:nvPr/>
        </p:nvCxnSpPr>
        <p:spPr>
          <a:xfrm>
            <a:off x="579338" y="1820083"/>
            <a:ext cx="2463208" cy="0"/>
          </a:xfrm>
          <a:prstGeom prst="line">
            <a:avLst/>
          </a:prstGeom>
          <a:ln w="1587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F9944282-D46B-278B-7D8C-CF400BE495AB}"/>
              </a:ext>
            </a:extLst>
          </p:cNvPr>
          <p:cNvSpPr/>
          <p:nvPr/>
        </p:nvSpPr>
        <p:spPr>
          <a:xfrm>
            <a:off x="469579" y="1031709"/>
            <a:ext cx="8101611" cy="307777"/>
          </a:xfrm>
          <a:prstGeom prst="rect">
            <a:avLst/>
          </a:prstGeom>
          <a:noFill/>
          <a:ln>
            <a:noFill/>
          </a:ln>
        </p:spPr>
        <p:txBody>
          <a:bodyPr wrap="square">
            <a:spAutoFit/>
          </a:bodyPr>
          <a:lstStyle/>
          <a:p>
            <a:pPr marL="0" marR="0" lvl="0" indent="0" algn="l" defTabSz="289316"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a:ln>
                  <a:noFill/>
                </a:ln>
                <a:solidFill>
                  <a:srgbClr val="E7E6E6">
                    <a:lumMod val="75000"/>
                  </a:srgbClr>
                </a:solidFill>
                <a:effectLst/>
                <a:uLnTx/>
                <a:uFillTx/>
                <a:latin typeface="Arial" panose="020B0604020202020204"/>
                <a:ea typeface="+mn-ea"/>
                <a:cs typeface="+mn-cs"/>
              </a:rPr>
              <a:t>Enabling organizations to assess and enhance their cybersecurity risk posture.</a:t>
            </a:r>
          </a:p>
        </p:txBody>
      </p:sp>
      <p:cxnSp>
        <p:nvCxnSpPr>
          <p:cNvPr id="28" name="Straight Connector 27">
            <a:extLst>
              <a:ext uri="{FF2B5EF4-FFF2-40B4-BE49-F238E27FC236}">
                <a16:creationId xmlns:a16="http://schemas.microsoft.com/office/drawing/2014/main" id="{4AB52EEA-5D87-4146-B8F3-6DC96C0498AC}"/>
              </a:ext>
            </a:extLst>
          </p:cNvPr>
          <p:cNvCxnSpPr>
            <a:cxnSpLocks/>
          </p:cNvCxnSpPr>
          <p:nvPr/>
        </p:nvCxnSpPr>
        <p:spPr>
          <a:xfrm>
            <a:off x="3240088" y="2300526"/>
            <a:ext cx="171639" cy="726"/>
          </a:xfrm>
          <a:prstGeom prst="line">
            <a:avLst/>
          </a:prstGeom>
          <a:ln w="952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9" name="Arrow: Pentagon 28">
            <a:extLst>
              <a:ext uri="{FF2B5EF4-FFF2-40B4-BE49-F238E27FC236}">
                <a16:creationId xmlns:a16="http://schemas.microsoft.com/office/drawing/2014/main" id="{0482FCC5-90A2-48BD-9083-08A5D6CDDEDE}"/>
              </a:ext>
            </a:extLst>
          </p:cNvPr>
          <p:cNvSpPr/>
          <p:nvPr/>
        </p:nvSpPr>
        <p:spPr>
          <a:xfrm>
            <a:off x="579337" y="1995492"/>
            <a:ext cx="2668893" cy="610067"/>
          </a:xfrm>
          <a:prstGeom prst="homePlate">
            <a:avLst/>
          </a:prstGeom>
          <a:no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
                <a:srgbClr val="4282FE"/>
              </a:buClr>
              <a:buSzTx/>
              <a:buFontTx/>
              <a:buNone/>
              <a:tabLst/>
              <a:defRPr/>
            </a:pPr>
            <a:r>
              <a:rPr kumimoji="0" lang="en-US" sz="900" b="0"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Alignment to regulatory requirements and need for risk monitoring</a:t>
            </a:r>
          </a:p>
        </p:txBody>
      </p:sp>
      <p:sp>
        <p:nvSpPr>
          <p:cNvPr id="31" name="Arrow: Pentagon 30">
            <a:extLst>
              <a:ext uri="{FF2B5EF4-FFF2-40B4-BE49-F238E27FC236}">
                <a16:creationId xmlns:a16="http://schemas.microsoft.com/office/drawing/2014/main" id="{1A7EAAC7-F383-47AC-8409-3FD44B37BFF8}"/>
              </a:ext>
            </a:extLst>
          </p:cNvPr>
          <p:cNvSpPr/>
          <p:nvPr/>
        </p:nvSpPr>
        <p:spPr>
          <a:xfrm>
            <a:off x="587481" y="2991519"/>
            <a:ext cx="2660750" cy="610067"/>
          </a:xfrm>
          <a:prstGeom prst="homePlate">
            <a:avLst/>
          </a:prstGeom>
          <a:no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
                <a:srgbClr val="4282FE"/>
              </a:buClr>
              <a:buSzTx/>
              <a:buFontTx/>
              <a:buNone/>
              <a:tabLst/>
              <a:defRPr/>
            </a:pPr>
            <a:r>
              <a:rPr kumimoji="0" lang="en-US" sz="900" b="0"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Cyber strategy for increasingly federated operating model</a:t>
            </a:r>
          </a:p>
        </p:txBody>
      </p:sp>
      <p:sp>
        <p:nvSpPr>
          <p:cNvPr id="36" name="Arrow: Pentagon 35">
            <a:extLst>
              <a:ext uri="{FF2B5EF4-FFF2-40B4-BE49-F238E27FC236}">
                <a16:creationId xmlns:a16="http://schemas.microsoft.com/office/drawing/2014/main" id="{6134EF17-CD5A-4056-9B4B-840076BBC47B}"/>
              </a:ext>
            </a:extLst>
          </p:cNvPr>
          <p:cNvSpPr/>
          <p:nvPr/>
        </p:nvSpPr>
        <p:spPr>
          <a:xfrm>
            <a:off x="579338" y="3987545"/>
            <a:ext cx="2668892" cy="610067"/>
          </a:xfrm>
          <a:prstGeom prst="homePlate">
            <a:avLst/>
          </a:prstGeom>
          <a:no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
                <a:srgbClr val="4282FE"/>
              </a:buClr>
              <a:buSzTx/>
              <a:buFontTx/>
              <a:buNone/>
              <a:tabLst/>
              <a:defRPr/>
            </a:pPr>
            <a:r>
              <a:rPr kumimoji="0" lang="en-US" sz="900" b="0"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Mergers, acquisitions and heavy reliance on diverse supply chain</a:t>
            </a:r>
          </a:p>
        </p:txBody>
      </p:sp>
      <p:cxnSp>
        <p:nvCxnSpPr>
          <p:cNvPr id="43" name="Straight Connector 42">
            <a:extLst>
              <a:ext uri="{FF2B5EF4-FFF2-40B4-BE49-F238E27FC236}">
                <a16:creationId xmlns:a16="http://schemas.microsoft.com/office/drawing/2014/main" id="{433457AF-2EE8-4C8D-88F2-CA4FC152BBFA}"/>
              </a:ext>
            </a:extLst>
          </p:cNvPr>
          <p:cNvCxnSpPr>
            <a:cxnSpLocks/>
          </p:cNvCxnSpPr>
          <p:nvPr/>
        </p:nvCxnSpPr>
        <p:spPr>
          <a:xfrm>
            <a:off x="3248231" y="3296553"/>
            <a:ext cx="163495" cy="0"/>
          </a:xfrm>
          <a:prstGeom prst="line">
            <a:avLst/>
          </a:prstGeom>
          <a:ln w="952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D30CC52F-8423-4A43-8ECE-4F8D21F9A90D}"/>
              </a:ext>
            </a:extLst>
          </p:cNvPr>
          <p:cNvCxnSpPr>
            <a:cxnSpLocks/>
          </p:cNvCxnSpPr>
          <p:nvPr/>
        </p:nvCxnSpPr>
        <p:spPr>
          <a:xfrm>
            <a:off x="3240088" y="4291969"/>
            <a:ext cx="171639" cy="0"/>
          </a:xfrm>
          <a:prstGeom prst="line">
            <a:avLst/>
          </a:prstGeom>
          <a:ln w="952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904FC618-0CB7-F75F-BC5F-B517A3A90582}"/>
              </a:ext>
            </a:extLst>
          </p:cNvPr>
          <p:cNvCxnSpPr>
            <a:cxnSpLocks/>
          </p:cNvCxnSpPr>
          <p:nvPr/>
        </p:nvCxnSpPr>
        <p:spPr>
          <a:xfrm>
            <a:off x="5913539" y="2299282"/>
            <a:ext cx="369182" cy="0"/>
          </a:xfrm>
          <a:prstGeom prst="line">
            <a:avLst/>
          </a:prstGeom>
          <a:ln w="952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0FAA38D0-7281-AFAD-7682-158106A9ADE6}"/>
              </a:ext>
            </a:extLst>
          </p:cNvPr>
          <p:cNvCxnSpPr>
            <a:cxnSpLocks/>
          </p:cNvCxnSpPr>
          <p:nvPr/>
        </p:nvCxnSpPr>
        <p:spPr>
          <a:xfrm>
            <a:off x="5921681" y="3302472"/>
            <a:ext cx="369182" cy="0"/>
          </a:xfrm>
          <a:prstGeom prst="line">
            <a:avLst/>
          </a:prstGeom>
          <a:ln w="952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7D5A5AE2-5FFC-44EA-D573-7C5A70945C58}"/>
              </a:ext>
            </a:extLst>
          </p:cNvPr>
          <p:cNvCxnSpPr>
            <a:cxnSpLocks/>
          </p:cNvCxnSpPr>
          <p:nvPr/>
        </p:nvCxnSpPr>
        <p:spPr>
          <a:xfrm flipV="1">
            <a:off x="5913538" y="4291969"/>
            <a:ext cx="369182" cy="610"/>
          </a:xfrm>
          <a:prstGeom prst="line">
            <a:avLst/>
          </a:prstGeom>
          <a:ln w="952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AFF10EE5-B16B-32E3-969C-AC9321EBB3A7}"/>
              </a:ext>
            </a:extLst>
          </p:cNvPr>
          <p:cNvSpPr/>
          <p:nvPr/>
        </p:nvSpPr>
        <p:spPr>
          <a:xfrm>
            <a:off x="6246796" y="2005932"/>
            <a:ext cx="2324394" cy="2591680"/>
          </a:xfrm>
          <a:prstGeom prst="rect">
            <a:avLst/>
          </a:prstGeom>
          <a:solidFill>
            <a:srgbClr val="00A3E1"/>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17B22"/>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298EAA76-5C52-94FF-5BEC-952BF30F6CCE}"/>
              </a:ext>
            </a:extLst>
          </p:cNvPr>
          <p:cNvSpPr/>
          <p:nvPr/>
        </p:nvSpPr>
        <p:spPr>
          <a:xfrm>
            <a:off x="3410377" y="1904735"/>
            <a:ext cx="2652607" cy="678436"/>
          </a:xfrm>
          <a:prstGeom prst="rect">
            <a:avLst/>
          </a:prstGeom>
          <a:solidFill>
            <a:schemeClr val="bg2">
              <a:lumMod val="10000"/>
            </a:schemeClr>
          </a:solidFill>
          <a:ln w="9525">
            <a:solidFill>
              <a:srgbClr val="00A3E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432000" rIns="144000" bIns="45720" numCol="1" spcCol="0" rtlCol="0" fromWordArt="0" anchor="ctr" anchorCtr="0" forceAA="0" compatLnSpc="1">
            <a:prstTxWarp prst="textNoShape">
              <a:avLst/>
            </a:prstTxWarp>
            <a:noAutofit/>
          </a:bodyPr>
          <a:lstStyle/>
          <a:p>
            <a:pPr lvl="0" algn="ctr">
              <a:defRPr/>
            </a:pPr>
            <a:r>
              <a:rPr lang="en-US" sz="1100" b="1">
                <a:solidFill>
                  <a:srgbClr val="00A3E1"/>
                </a:solidFill>
                <a:latin typeface="Arial" panose="020B0604020202020204" pitchFamily="34" charset="0"/>
                <a:cs typeface="Arial" panose="020B0604020202020204" pitchFamily="34" charset="0"/>
              </a:rPr>
              <a:t>Strategy and Risk</a:t>
            </a:r>
          </a:p>
        </p:txBody>
      </p:sp>
      <p:sp>
        <p:nvSpPr>
          <p:cNvPr id="14" name="Rectangle 13">
            <a:extLst>
              <a:ext uri="{FF2B5EF4-FFF2-40B4-BE49-F238E27FC236}">
                <a16:creationId xmlns:a16="http://schemas.microsoft.com/office/drawing/2014/main" id="{BF74175B-DCBA-F6DF-7F01-0B23C504612E}"/>
              </a:ext>
            </a:extLst>
          </p:cNvPr>
          <p:cNvSpPr/>
          <p:nvPr/>
        </p:nvSpPr>
        <p:spPr>
          <a:xfrm>
            <a:off x="3410377" y="2583171"/>
            <a:ext cx="2652607" cy="2041217"/>
          </a:xfrm>
          <a:prstGeom prst="rect">
            <a:avLst/>
          </a:prstGeom>
          <a:solidFill>
            <a:schemeClr val="bg2">
              <a:lumMod val="10000"/>
            </a:schemeClr>
          </a:solidFill>
          <a:ln>
            <a:solidFill>
              <a:srgbClr val="00A3E1"/>
            </a:solidFill>
          </a:ln>
        </p:spPr>
        <p:txBody>
          <a:bodyPr wrap="square" lIns="144000" tIns="108000">
            <a:noAutofit/>
          </a:bodyPr>
          <a:lstStyle/>
          <a:p>
            <a:pPr marL="171450" lvl="0" indent="-171450" defTabSz="289316">
              <a:spcAft>
                <a:spcPts val="600"/>
              </a:spcAft>
              <a:buClr>
                <a:srgbClr val="FFFFFF"/>
              </a:buClr>
              <a:buFont typeface="Arial" panose="020B0604020202020204" pitchFamily="34" charset="0"/>
              <a:buChar char="•"/>
              <a:defRPr/>
            </a:pPr>
            <a:r>
              <a:rPr lang="en-US" sz="900">
                <a:solidFill>
                  <a:srgbClr val="FFFFFF"/>
                </a:solidFill>
              </a:rPr>
              <a:t>Cyber risk and privacy strategy</a:t>
            </a:r>
          </a:p>
          <a:p>
            <a:pPr marL="171450" lvl="0" indent="-171450" defTabSz="289316">
              <a:spcAft>
                <a:spcPts val="600"/>
              </a:spcAft>
              <a:buClr>
                <a:srgbClr val="FFFFFF"/>
              </a:buClr>
              <a:buFont typeface="Arial" panose="020B0604020202020204" pitchFamily="34" charset="0"/>
              <a:buChar char="•"/>
              <a:defRPr/>
            </a:pPr>
            <a:r>
              <a:rPr lang="en-US" sz="900">
                <a:solidFill>
                  <a:srgbClr val="FFFFFF"/>
                </a:solidFill>
              </a:rPr>
              <a:t>Industry security and risk advisory</a:t>
            </a:r>
          </a:p>
          <a:p>
            <a:pPr marL="171450" lvl="0" indent="-171450" defTabSz="289316">
              <a:spcAft>
                <a:spcPts val="600"/>
              </a:spcAft>
              <a:buClr>
                <a:srgbClr val="FFFFFF"/>
              </a:buClr>
              <a:buFont typeface="Arial" panose="020B0604020202020204" pitchFamily="34" charset="0"/>
              <a:buChar char="•"/>
              <a:defRPr/>
            </a:pPr>
            <a:r>
              <a:rPr lang="en-US" sz="900">
                <a:solidFill>
                  <a:srgbClr val="FFFFFF"/>
                </a:solidFill>
              </a:rPr>
              <a:t>Security architecture and engineering</a:t>
            </a:r>
          </a:p>
          <a:p>
            <a:pPr marL="171450" lvl="0" indent="-171450" defTabSz="289316">
              <a:spcAft>
                <a:spcPts val="600"/>
              </a:spcAft>
              <a:buClr>
                <a:srgbClr val="FFFFFF"/>
              </a:buClr>
              <a:buFont typeface="Arial" panose="020B0604020202020204" pitchFamily="34" charset="0"/>
              <a:buChar char="•"/>
              <a:defRPr/>
            </a:pPr>
            <a:r>
              <a:rPr lang="en-US" sz="900">
                <a:solidFill>
                  <a:srgbClr val="FFFFFF"/>
                </a:solidFill>
              </a:rPr>
              <a:t>Security governance, risk and compliance</a:t>
            </a:r>
          </a:p>
          <a:p>
            <a:pPr marL="171450" lvl="0" indent="-171450" defTabSz="289316">
              <a:spcAft>
                <a:spcPts val="600"/>
              </a:spcAft>
              <a:buClr>
                <a:srgbClr val="FFFFFF"/>
              </a:buClr>
              <a:buFont typeface="Arial" panose="020B0604020202020204" pitchFamily="34" charset="0"/>
              <a:buChar char="•"/>
              <a:defRPr/>
            </a:pPr>
            <a:r>
              <a:rPr lang="en-US" sz="900">
                <a:solidFill>
                  <a:srgbClr val="FFFFFF"/>
                </a:solidFill>
              </a:rPr>
              <a:t>Business continuity and cyber resilience</a:t>
            </a:r>
          </a:p>
        </p:txBody>
      </p:sp>
      <p:sp>
        <p:nvSpPr>
          <p:cNvPr id="15" name="Oval 14">
            <a:extLst>
              <a:ext uri="{FF2B5EF4-FFF2-40B4-BE49-F238E27FC236}">
                <a16:creationId xmlns:a16="http://schemas.microsoft.com/office/drawing/2014/main" id="{9AB225E9-29DD-A642-B234-84F495F171E8}"/>
              </a:ext>
            </a:extLst>
          </p:cNvPr>
          <p:cNvSpPr/>
          <p:nvPr/>
        </p:nvSpPr>
        <p:spPr>
          <a:xfrm>
            <a:off x="4306886" y="1461331"/>
            <a:ext cx="844766" cy="844766"/>
          </a:xfrm>
          <a:prstGeom prst="ellipse">
            <a:avLst/>
          </a:prstGeom>
          <a:solidFill>
            <a:srgbClr val="00A3E1"/>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17B22"/>
              </a:solidFill>
              <a:effectLst/>
              <a:uLnTx/>
              <a:uFillTx/>
              <a:latin typeface="Arial" panose="020B060402020202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E747D66B-8C5D-653F-D2AD-90F1B6826085}"/>
              </a:ext>
            </a:extLst>
          </p:cNvPr>
          <p:cNvSpPr/>
          <p:nvPr/>
        </p:nvSpPr>
        <p:spPr>
          <a:xfrm>
            <a:off x="6952384" y="2220937"/>
            <a:ext cx="1618806" cy="475200"/>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lvl="0">
              <a:spcAft>
                <a:spcPts val="800"/>
              </a:spcAft>
              <a:buClr>
                <a:srgbClr val="4282FE"/>
              </a:buClr>
              <a:defRPr/>
            </a:pPr>
            <a:r>
              <a:rPr lang="en-US" sz="900">
                <a:solidFill>
                  <a:srgbClr val="FFFFFF"/>
                </a:solidFill>
                <a:cs typeface="Arial" panose="020B0604020202020204" pitchFamily="34" charset="0"/>
              </a:rPr>
              <a:t>Increased brand protection and consumer trust</a:t>
            </a:r>
          </a:p>
        </p:txBody>
      </p:sp>
      <p:sp>
        <p:nvSpPr>
          <p:cNvPr id="17" name="Rectangle 16">
            <a:extLst>
              <a:ext uri="{FF2B5EF4-FFF2-40B4-BE49-F238E27FC236}">
                <a16:creationId xmlns:a16="http://schemas.microsoft.com/office/drawing/2014/main" id="{221D89D9-4BD8-7B5C-4779-321A077DC204}"/>
              </a:ext>
            </a:extLst>
          </p:cNvPr>
          <p:cNvSpPr/>
          <p:nvPr/>
        </p:nvSpPr>
        <p:spPr>
          <a:xfrm>
            <a:off x="6960527" y="3064912"/>
            <a:ext cx="1610663" cy="475200"/>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lvl="0">
              <a:spcAft>
                <a:spcPts val="800"/>
              </a:spcAft>
              <a:buClr>
                <a:srgbClr val="4282FE"/>
              </a:buClr>
              <a:defRPr/>
            </a:pPr>
            <a:r>
              <a:rPr lang="en-US" sz="900">
                <a:solidFill>
                  <a:srgbClr val="FFFFFF"/>
                </a:solidFill>
                <a:cs typeface="Arial" panose="020B0604020202020204" pitchFamily="34" charset="0"/>
              </a:rPr>
              <a:t>Enhanced risk visibility and improved governance</a:t>
            </a:r>
          </a:p>
        </p:txBody>
      </p:sp>
      <p:sp>
        <p:nvSpPr>
          <p:cNvPr id="18" name="Rectangle 17">
            <a:extLst>
              <a:ext uri="{FF2B5EF4-FFF2-40B4-BE49-F238E27FC236}">
                <a16:creationId xmlns:a16="http://schemas.microsoft.com/office/drawing/2014/main" id="{13351FB6-7EB2-139E-8A9E-E8643EDD2391}"/>
              </a:ext>
            </a:extLst>
          </p:cNvPr>
          <p:cNvSpPr/>
          <p:nvPr/>
        </p:nvSpPr>
        <p:spPr>
          <a:xfrm>
            <a:off x="6952384" y="3905721"/>
            <a:ext cx="1618806" cy="475200"/>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lvl="0">
              <a:spcAft>
                <a:spcPts val="800"/>
              </a:spcAft>
              <a:buClr>
                <a:srgbClr val="4282FE"/>
              </a:buClr>
              <a:defRPr/>
            </a:pPr>
            <a:r>
              <a:rPr lang="en-US" sz="900">
                <a:solidFill>
                  <a:srgbClr val="FFFFFF"/>
                </a:solidFill>
                <a:cs typeface="Arial" panose="020B0604020202020204" pitchFamily="34" charset="0"/>
              </a:rPr>
              <a:t>Compliance with tightening regulations</a:t>
            </a:r>
          </a:p>
        </p:txBody>
      </p:sp>
      <p:cxnSp>
        <p:nvCxnSpPr>
          <p:cNvPr id="19" name="Straight Connector 18">
            <a:extLst>
              <a:ext uri="{FF2B5EF4-FFF2-40B4-BE49-F238E27FC236}">
                <a16:creationId xmlns:a16="http://schemas.microsoft.com/office/drawing/2014/main" id="{7C5B1E3C-7DDD-4ED1-9D3C-458237361CA1}"/>
              </a:ext>
            </a:extLst>
          </p:cNvPr>
          <p:cNvCxnSpPr>
            <a:cxnSpLocks/>
          </p:cNvCxnSpPr>
          <p:nvPr/>
        </p:nvCxnSpPr>
        <p:spPr>
          <a:xfrm>
            <a:off x="6504553" y="2870686"/>
            <a:ext cx="1232600" cy="0"/>
          </a:xfrm>
          <a:prstGeom prst="line">
            <a:avLst/>
          </a:prstGeom>
          <a:ln w="3175">
            <a:solidFill>
              <a:schemeClr val="bg1"/>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E712607D-5E5B-D4D5-9640-7F93B7D5398E}"/>
              </a:ext>
            </a:extLst>
          </p:cNvPr>
          <p:cNvCxnSpPr>
            <a:cxnSpLocks/>
          </p:cNvCxnSpPr>
          <p:nvPr/>
        </p:nvCxnSpPr>
        <p:spPr>
          <a:xfrm>
            <a:off x="6504553" y="3695490"/>
            <a:ext cx="1232600" cy="0"/>
          </a:xfrm>
          <a:prstGeom prst="line">
            <a:avLst/>
          </a:prstGeom>
          <a:ln w="3175">
            <a:solidFill>
              <a:schemeClr val="bg1"/>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90EF3D5F-2D14-BA55-8147-F057A4C56A03}"/>
              </a:ext>
            </a:extLst>
          </p:cNvPr>
          <p:cNvSpPr txBox="1"/>
          <p:nvPr/>
        </p:nvSpPr>
        <p:spPr>
          <a:xfrm>
            <a:off x="6246796" y="1541904"/>
            <a:ext cx="1925618" cy="261610"/>
          </a:xfrm>
          <a:prstGeom prst="rect">
            <a:avLst/>
          </a:prstGeom>
          <a:noFill/>
        </p:spPr>
        <p:txBody>
          <a:bodyPr wrap="squar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Business outcomes</a:t>
            </a:r>
          </a:p>
        </p:txBody>
      </p:sp>
      <p:cxnSp>
        <p:nvCxnSpPr>
          <p:cNvPr id="26" name="Straight Connector 25">
            <a:extLst>
              <a:ext uri="{FF2B5EF4-FFF2-40B4-BE49-F238E27FC236}">
                <a16:creationId xmlns:a16="http://schemas.microsoft.com/office/drawing/2014/main" id="{AE2361DE-C1EB-25DE-0922-4CB7D62C38B9}"/>
              </a:ext>
            </a:extLst>
          </p:cNvPr>
          <p:cNvCxnSpPr>
            <a:cxnSpLocks/>
          </p:cNvCxnSpPr>
          <p:nvPr/>
        </p:nvCxnSpPr>
        <p:spPr>
          <a:xfrm>
            <a:off x="6253447" y="1820083"/>
            <a:ext cx="2317743" cy="0"/>
          </a:xfrm>
          <a:prstGeom prst="line">
            <a:avLst/>
          </a:prstGeom>
          <a:ln w="1587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66" name="Graphic 65">
            <a:extLst>
              <a:ext uri="{FF2B5EF4-FFF2-40B4-BE49-F238E27FC236}">
                <a16:creationId xmlns:a16="http://schemas.microsoft.com/office/drawing/2014/main" id="{54159D27-7013-4293-BA95-CCDA91AAE1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67201" y="2218405"/>
            <a:ext cx="457200" cy="457200"/>
          </a:xfrm>
          <a:prstGeom prst="rect">
            <a:avLst/>
          </a:prstGeom>
        </p:spPr>
      </p:pic>
      <p:pic>
        <p:nvPicPr>
          <p:cNvPr id="67" name="Graphic 66">
            <a:extLst>
              <a:ext uri="{FF2B5EF4-FFF2-40B4-BE49-F238E27FC236}">
                <a16:creationId xmlns:a16="http://schemas.microsoft.com/office/drawing/2014/main" id="{7F2F5F32-35C5-490B-8B62-053720BB81C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96115" y="3076629"/>
            <a:ext cx="457200" cy="457200"/>
          </a:xfrm>
          <a:prstGeom prst="rect">
            <a:avLst/>
          </a:prstGeom>
        </p:spPr>
      </p:pic>
      <p:pic>
        <p:nvPicPr>
          <p:cNvPr id="68" name="Graphic 67">
            <a:extLst>
              <a:ext uri="{FF2B5EF4-FFF2-40B4-BE49-F238E27FC236}">
                <a16:creationId xmlns:a16="http://schemas.microsoft.com/office/drawing/2014/main" id="{1514D215-BD84-4F2B-97A9-8C7C9A04DF0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36569" y="3946525"/>
            <a:ext cx="389715" cy="389715"/>
          </a:xfrm>
          <a:prstGeom prst="rect">
            <a:avLst/>
          </a:prstGeom>
        </p:spPr>
      </p:pic>
      <p:pic>
        <p:nvPicPr>
          <p:cNvPr id="27" name="Graphic 30">
            <a:extLst>
              <a:ext uri="{FF2B5EF4-FFF2-40B4-BE49-F238E27FC236}">
                <a16:creationId xmlns:a16="http://schemas.microsoft.com/office/drawing/2014/main" id="{EB5B6F4E-46D7-B1A7-A02A-63656457B01C}"/>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4495322" y="1664994"/>
            <a:ext cx="467893" cy="467893"/>
          </a:xfrm>
          <a:prstGeom prst="rect">
            <a:avLst/>
          </a:prstGeom>
        </p:spPr>
      </p:pic>
    </p:spTree>
    <p:extLst>
      <p:ext uri="{BB962C8B-B14F-4D97-AF65-F5344CB8AC3E}">
        <p14:creationId xmlns:p14="http://schemas.microsoft.com/office/powerpoint/2010/main" val="612345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747D2436-90B9-06D3-EA2B-9565EFD4C1EB}"/>
              </a:ext>
            </a:extLst>
          </p:cNvPr>
          <p:cNvCxnSpPr>
            <a:cxnSpLocks/>
          </p:cNvCxnSpPr>
          <p:nvPr/>
        </p:nvCxnSpPr>
        <p:spPr>
          <a:xfrm>
            <a:off x="3240088" y="2300526"/>
            <a:ext cx="171639" cy="726"/>
          </a:xfrm>
          <a:prstGeom prst="line">
            <a:avLst/>
          </a:prstGeom>
          <a:ln w="952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E97C539A-8AC7-F488-B4E2-BA87E54663DA}"/>
              </a:ext>
            </a:extLst>
          </p:cNvPr>
          <p:cNvCxnSpPr>
            <a:cxnSpLocks/>
          </p:cNvCxnSpPr>
          <p:nvPr/>
        </p:nvCxnSpPr>
        <p:spPr>
          <a:xfrm>
            <a:off x="3248231" y="3294965"/>
            <a:ext cx="163495" cy="0"/>
          </a:xfrm>
          <a:prstGeom prst="line">
            <a:avLst/>
          </a:prstGeom>
          <a:ln w="952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A897E084-94F7-6121-A6A8-001B8C7B8485}"/>
              </a:ext>
            </a:extLst>
          </p:cNvPr>
          <p:cNvCxnSpPr>
            <a:cxnSpLocks/>
          </p:cNvCxnSpPr>
          <p:nvPr/>
        </p:nvCxnSpPr>
        <p:spPr>
          <a:xfrm>
            <a:off x="3240088" y="4293557"/>
            <a:ext cx="171638" cy="0"/>
          </a:xfrm>
          <a:prstGeom prst="line">
            <a:avLst/>
          </a:prstGeom>
          <a:ln w="952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24" name="Picture 1023" hidden="1">
            <a:extLst>
              <a:ext uri="{FF2B5EF4-FFF2-40B4-BE49-F238E27FC236}">
                <a16:creationId xmlns:a16="http://schemas.microsoft.com/office/drawing/2014/main" id="{8B344EA3-4886-ED9C-34DC-BB4BED705451}"/>
              </a:ext>
            </a:extLst>
          </p:cNvPr>
          <p:cNvPicPr>
            <a:picLocks noChangeAspect="1"/>
          </p:cNvPicPr>
          <p:nvPr/>
        </p:nvPicPr>
        <p:blipFill>
          <a:blip r:embed="rId3"/>
          <a:srcRect l="642" r="642"/>
          <a:stretch/>
        </p:blipFill>
        <p:spPr>
          <a:xfrm>
            <a:off x="0" y="1"/>
            <a:ext cx="9144000" cy="4884737"/>
          </a:xfrm>
          <a:prstGeom prst="rect">
            <a:avLst/>
          </a:prstGeom>
        </p:spPr>
      </p:pic>
      <p:sp>
        <p:nvSpPr>
          <p:cNvPr id="4" name="Title 2">
            <a:extLst>
              <a:ext uri="{FF2B5EF4-FFF2-40B4-BE49-F238E27FC236}">
                <a16:creationId xmlns:a16="http://schemas.microsoft.com/office/drawing/2014/main" id="{AF7C1369-F90E-CD61-A801-8F7218CD9E2E}"/>
              </a:ext>
            </a:extLst>
          </p:cNvPr>
          <p:cNvSpPr txBox="1">
            <a:spLocks/>
          </p:cNvSpPr>
          <p:nvPr/>
        </p:nvSpPr>
        <p:spPr>
          <a:xfrm>
            <a:off x="469580" y="415167"/>
            <a:ext cx="6979732" cy="985458"/>
          </a:xfrm>
          <a:prstGeom prst="rect">
            <a:avLst/>
          </a:prstGeom>
        </p:spPr>
        <p:txBody>
          <a:bodyPr/>
          <a:lstStyle>
            <a:lvl1pPr marL="0" algn="l" defTabSz="457200" rtl="0" eaLnBrk="1" latinLnBrk="0" hangingPunct="1">
              <a:lnSpc>
                <a:spcPct val="100000"/>
              </a:lnSpc>
              <a:spcBef>
                <a:spcPct val="0"/>
              </a:spcBef>
              <a:buNone/>
              <a:tabLst>
                <a:tab pos="457200" algn="l"/>
              </a:tabLst>
              <a:defRPr lang="en-US" sz="2400" b="1" u="none" kern="1200" dirty="0">
                <a:solidFill>
                  <a:schemeClr val="tx2"/>
                </a:solidFill>
                <a:latin typeface="Arial" panose="020B0604020202020204" pitchFamily="34" charset="0"/>
                <a:ea typeface="+mn-ea"/>
                <a:cs typeface="Arial" panose="020B0604020202020204"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tab pos="457200" algn="l"/>
              </a:tabLst>
              <a:defRPr/>
            </a:pPr>
            <a:r>
              <a:rPr kumimoji="0" lang="en-GB"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Cloud Security</a:t>
            </a:r>
          </a:p>
        </p:txBody>
      </p:sp>
      <p:sp>
        <p:nvSpPr>
          <p:cNvPr id="43" name="Rectangle 42">
            <a:extLst>
              <a:ext uri="{FF2B5EF4-FFF2-40B4-BE49-F238E27FC236}">
                <a16:creationId xmlns:a16="http://schemas.microsoft.com/office/drawing/2014/main" id="{28C3254B-5451-E8BB-9D34-004B4E056277}"/>
              </a:ext>
            </a:extLst>
          </p:cNvPr>
          <p:cNvSpPr/>
          <p:nvPr/>
        </p:nvSpPr>
        <p:spPr>
          <a:xfrm>
            <a:off x="469579" y="1031709"/>
            <a:ext cx="8101611" cy="307777"/>
          </a:xfrm>
          <a:prstGeom prst="rect">
            <a:avLst/>
          </a:prstGeom>
          <a:noFill/>
          <a:ln>
            <a:noFill/>
          </a:ln>
        </p:spPr>
        <p:txBody>
          <a:bodyPr wrap="square">
            <a:spAutoFit/>
          </a:bodyPr>
          <a:lstStyle/>
          <a:p>
            <a:pPr marL="0" marR="0" lvl="0" indent="0" algn="l" defTabSz="289316"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a:ln>
                  <a:noFill/>
                </a:ln>
                <a:solidFill>
                  <a:srgbClr val="E7E6E6">
                    <a:lumMod val="75000"/>
                  </a:srgbClr>
                </a:solidFill>
                <a:effectLst/>
                <a:uLnTx/>
                <a:uFillTx/>
                <a:latin typeface="Arial" panose="020B0604020202020204" pitchFamily="34" charset="0"/>
                <a:ea typeface="+mn-ea"/>
                <a:cs typeface="Arial" panose="020B0604020202020204" pitchFamily="34" charset="0"/>
              </a:rPr>
              <a:t>Defending businesses against advanced cyber threats on-premises and on cloud. </a:t>
            </a:r>
            <a:endParaRPr kumimoji="0" lang="en-US" sz="1400" b="0" i="0" u="none" strike="noStrike" kern="1200" cap="none" spc="0" normalizeH="0" baseline="0">
              <a:ln>
                <a:noFill/>
              </a:ln>
              <a:solidFill>
                <a:srgbClr val="E7E6E6">
                  <a:lumMod val="75000"/>
                </a:srgbClr>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9720E21F-389C-B847-848D-171AC943BDD6}"/>
              </a:ext>
            </a:extLst>
          </p:cNvPr>
          <p:cNvSpPr txBox="1"/>
          <p:nvPr/>
        </p:nvSpPr>
        <p:spPr>
          <a:xfrm>
            <a:off x="579338" y="1541904"/>
            <a:ext cx="1655269" cy="261610"/>
          </a:xfrm>
          <a:prstGeom prst="rect">
            <a:avLst/>
          </a:prstGeom>
          <a:noFill/>
        </p:spPr>
        <p:txBody>
          <a:bodyPr wrap="squar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Business needs</a:t>
            </a:r>
          </a:p>
        </p:txBody>
      </p:sp>
      <p:cxnSp>
        <p:nvCxnSpPr>
          <p:cNvPr id="10" name="Straight Connector 9">
            <a:extLst>
              <a:ext uri="{FF2B5EF4-FFF2-40B4-BE49-F238E27FC236}">
                <a16:creationId xmlns:a16="http://schemas.microsoft.com/office/drawing/2014/main" id="{4C7F85A9-FF1C-510D-7ACD-F5A1F82EB736}"/>
              </a:ext>
            </a:extLst>
          </p:cNvPr>
          <p:cNvCxnSpPr/>
          <p:nvPr/>
        </p:nvCxnSpPr>
        <p:spPr>
          <a:xfrm>
            <a:off x="579338" y="1820083"/>
            <a:ext cx="2463208" cy="0"/>
          </a:xfrm>
          <a:prstGeom prst="line">
            <a:avLst/>
          </a:prstGeom>
          <a:ln w="1587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Arrow: Pentagon 28">
            <a:extLst>
              <a:ext uri="{FF2B5EF4-FFF2-40B4-BE49-F238E27FC236}">
                <a16:creationId xmlns:a16="http://schemas.microsoft.com/office/drawing/2014/main" id="{AC6E9BF6-D245-999C-AEA9-44321BFA34B8}"/>
              </a:ext>
            </a:extLst>
          </p:cNvPr>
          <p:cNvSpPr/>
          <p:nvPr/>
        </p:nvSpPr>
        <p:spPr>
          <a:xfrm>
            <a:off x="579338" y="1995492"/>
            <a:ext cx="2668892" cy="610067"/>
          </a:xfrm>
          <a:prstGeom prst="homePlate">
            <a:avLst/>
          </a:prstGeom>
          <a:no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
                <a:srgbClr val="7A3096">
                  <a:lumMod val="60000"/>
                  <a:lumOff val="40000"/>
                </a:srgbClr>
              </a:buClr>
              <a:buSzTx/>
              <a:buFontTx/>
              <a:buNone/>
              <a:tabLst/>
              <a:defRPr/>
            </a:pPr>
            <a:r>
              <a:rPr kumimoji="0" lang="en-US" sz="900" b="0"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Visibility and insights into cloud security posture, adherence to evolving compliance and regulations</a:t>
            </a:r>
          </a:p>
        </p:txBody>
      </p:sp>
      <p:sp>
        <p:nvSpPr>
          <p:cNvPr id="15" name="Arrow: Pentagon 30">
            <a:extLst>
              <a:ext uri="{FF2B5EF4-FFF2-40B4-BE49-F238E27FC236}">
                <a16:creationId xmlns:a16="http://schemas.microsoft.com/office/drawing/2014/main" id="{FAFDC409-7FCA-1E57-6E5C-123A738E04E8}"/>
              </a:ext>
            </a:extLst>
          </p:cNvPr>
          <p:cNvSpPr/>
          <p:nvPr/>
        </p:nvSpPr>
        <p:spPr>
          <a:xfrm>
            <a:off x="587481" y="2991519"/>
            <a:ext cx="2660750" cy="610067"/>
          </a:xfrm>
          <a:prstGeom prst="homePlate">
            <a:avLst/>
          </a:prstGeom>
          <a:no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
                <a:srgbClr val="7A3096">
                  <a:lumMod val="60000"/>
                  <a:lumOff val="40000"/>
                </a:srgbClr>
              </a:buClr>
              <a:buSzTx/>
              <a:buFontTx/>
              <a:buNone/>
              <a:tabLst/>
              <a:defRPr/>
            </a:pPr>
            <a:r>
              <a:rPr kumimoji="0" lang="en-US" sz="900" b="0"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Detect threats and respond to protection of the data in hybrid cloud</a:t>
            </a:r>
          </a:p>
        </p:txBody>
      </p:sp>
      <p:sp>
        <p:nvSpPr>
          <p:cNvPr id="16" name="Arrow: Pentagon 35">
            <a:extLst>
              <a:ext uri="{FF2B5EF4-FFF2-40B4-BE49-F238E27FC236}">
                <a16:creationId xmlns:a16="http://schemas.microsoft.com/office/drawing/2014/main" id="{ECD3718B-8073-D416-08A4-C3B53C099959}"/>
              </a:ext>
            </a:extLst>
          </p:cNvPr>
          <p:cNvSpPr/>
          <p:nvPr/>
        </p:nvSpPr>
        <p:spPr>
          <a:xfrm>
            <a:off x="579337" y="3987545"/>
            <a:ext cx="2668893" cy="610067"/>
          </a:xfrm>
          <a:prstGeom prst="homePlate">
            <a:avLst/>
          </a:prstGeom>
          <a:no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
                <a:srgbClr val="7A3096">
                  <a:lumMod val="60000"/>
                  <a:lumOff val="40000"/>
                </a:srgbClr>
              </a:buClr>
              <a:buSzTx/>
              <a:buFontTx/>
              <a:buNone/>
              <a:tabLst/>
              <a:defRPr/>
            </a:pPr>
            <a:r>
              <a:rPr kumimoji="0" lang="en-US" sz="900" b="0"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Unified and scalable security across hybrid cloud built on zero trust architecture</a:t>
            </a:r>
          </a:p>
        </p:txBody>
      </p:sp>
      <p:cxnSp>
        <p:nvCxnSpPr>
          <p:cNvPr id="2" name="Straight Connector 1">
            <a:extLst>
              <a:ext uri="{FF2B5EF4-FFF2-40B4-BE49-F238E27FC236}">
                <a16:creationId xmlns:a16="http://schemas.microsoft.com/office/drawing/2014/main" id="{DB1F6BF0-01D5-C330-A908-171D5EF1D046}"/>
              </a:ext>
            </a:extLst>
          </p:cNvPr>
          <p:cNvCxnSpPr>
            <a:cxnSpLocks/>
          </p:cNvCxnSpPr>
          <p:nvPr/>
        </p:nvCxnSpPr>
        <p:spPr>
          <a:xfrm>
            <a:off x="5913539" y="2299282"/>
            <a:ext cx="369182" cy="0"/>
          </a:xfrm>
          <a:prstGeom prst="line">
            <a:avLst/>
          </a:prstGeom>
          <a:ln w="952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FA41C856-20EB-B62A-44FD-6CC88609D790}"/>
              </a:ext>
            </a:extLst>
          </p:cNvPr>
          <p:cNvCxnSpPr>
            <a:cxnSpLocks/>
          </p:cNvCxnSpPr>
          <p:nvPr/>
        </p:nvCxnSpPr>
        <p:spPr>
          <a:xfrm>
            <a:off x="5921681" y="3302472"/>
            <a:ext cx="369182" cy="0"/>
          </a:xfrm>
          <a:prstGeom prst="line">
            <a:avLst/>
          </a:prstGeom>
          <a:ln w="952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29CF51CC-D0EF-E8FF-30D2-250B3803AE8D}"/>
              </a:ext>
            </a:extLst>
          </p:cNvPr>
          <p:cNvCxnSpPr>
            <a:cxnSpLocks/>
          </p:cNvCxnSpPr>
          <p:nvPr/>
        </p:nvCxnSpPr>
        <p:spPr>
          <a:xfrm flipV="1">
            <a:off x="5913538" y="4291969"/>
            <a:ext cx="369182" cy="610"/>
          </a:xfrm>
          <a:prstGeom prst="line">
            <a:avLst/>
          </a:prstGeom>
          <a:ln w="952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42B1FD1D-3793-17C2-7E5E-6DCC262D649E}"/>
              </a:ext>
            </a:extLst>
          </p:cNvPr>
          <p:cNvSpPr/>
          <p:nvPr/>
        </p:nvSpPr>
        <p:spPr>
          <a:xfrm>
            <a:off x="6246796" y="2005932"/>
            <a:ext cx="2324394" cy="2591680"/>
          </a:xfrm>
          <a:prstGeom prst="rect">
            <a:avLst/>
          </a:prstGeom>
          <a:solidFill>
            <a:srgbClr val="746FA7"/>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17B22"/>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4EB8424E-D21E-B65C-1FA3-C40158D0A3F8}"/>
              </a:ext>
            </a:extLst>
          </p:cNvPr>
          <p:cNvSpPr/>
          <p:nvPr/>
        </p:nvSpPr>
        <p:spPr>
          <a:xfrm>
            <a:off x="3410377" y="1904735"/>
            <a:ext cx="2652607" cy="678436"/>
          </a:xfrm>
          <a:prstGeom prst="rect">
            <a:avLst/>
          </a:prstGeom>
          <a:solidFill>
            <a:schemeClr val="bg2">
              <a:lumMod val="10000"/>
            </a:schemeClr>
          </a:solidFill>
          <a:ln w="9525">
            <a:solidFill>
              <a:srgbClr val="746FA7"/>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432000" rIns="144000" bIns="45720" numCol="1" spcCol="0" rtlCol="0" fromWordArt="0" anchor="ctr" anchorCtr="0" forceAA="0" compatLnSpc="1">
            <a:prstTxWarp prst="textNoShape">
              <a:avLst/>
            </a:prstTxWarp>
            <a:noAutofit/>
          </a:bodyPr>
          <a:lstStyle/>
          <a:p>
            <a:pPr lvl="0" algn="ctr">
              <a:defRPr/>
            </a:pPr>
            <a:r>
              <a:rPr lang="en-US" sz="1100" b="1">
                <a:solidFill>
                  <a:srgbClr val="746FA7"/>
                </a:solidFill>
                <a:latin typeface="Arial" panose="020B0604020202020204" pitchFamily="34" charset="0"/>
                <a:cs typeface="Arial" panose="020B0604020202020204" pitchFamily="34" charset="0"/>
              </a:rPr>
              <a:t>Cloud Security</a:t>
            </a:r>
          </a:p>
        </p:txBody>
      </p:sp>
      <p:sp>
        <p:nvSpPr>
          <p:cNvPr id="13" name="Rectangle 12">
            <a:extLst>
              <a:ext uri="{FF2B5EF4-FFF2-40B4-BE49-F238E27FC236}">
                <a16:creationId xmlns:a16="http://schemas.microsoft.com/office/drawing/2014/main" id="{1875D60A-D1DA-DE3A-3F70-20D70B19F4CB}"/>
              </a:ext>
            </a:extLst>
          </p:cNvPr>
          <p:cNvSpPr/>
          <p:nvPr/>
        </p:nvSpPr>
        <p:spPr>
          <a:xfrm>
            <a:off x="3410377" y="2583171"/>
            <a:ext cx="2652607" cy="2041217"/>
          </a:xfrm>
          <a:prstGeom prst="rect">
            <a:avLst/>
          </a:prstGeom>
          <a:solidFill>
            <a:schemeClr val="bg2">
              <a:lumMod val="10000"/>
            </a:schemeClr>
          </a:solidFill>
          <a:ln>
            <a:solidFill>
              <a:srgbClr val="746FA7"/>
            </a:solidFill>
          </a:ln>
        </p:spPr>
        <p:txBody>
          <a:bodyPr wrap="square" lIns="144000" tIns="108000">
            <a:noAutofit/>
          </a:bodyPr>
          <a:lstStyle/>
          <a:p>
            <a:pPr marL="171450" lvl="0" indent="-171450" defTabSz="289316">
              <a:spcAft>
                <a:spcPts val="800"/>
              </a:spcAft>
              <a:buClr>
                <a:srgbClr val="FFFFFF"/>
              </a:buClr>
              <a:buFont typeface="Arial" panose="020B0604020202020204" pitchFamily="34" charset="0"/>
              <a:buChar char="•"/>
              <a:defRPr/>
            </a:pPr>
            <a:r>
              <a:rPr lang="en-US" sz="900">
                <a:solidFill>
                  <a:srgbClr val="FFFFFF"/>
                </a:solidFill>
              </a:rPr>
              <a:t>Cloud security architecture </a:t>
            </a:r>
            <a:br>
              <a:rPr lang="en-US" sz="900">
                <a:solidFill>
                  <a:srgbClr val="FFFFFF"/>
                </a:solidFill>
              </a:rPr>
            </a:br>
            <a:r>
              <a:rPr lang="en-US" sz="900">
                <a:solidFill>
                  <a:srgbClr val="FFFFFF"/>
                </a:solidFill>
              </a:rPr>
              <a:t>and advisory</a:t>
            </a:r>
          </a:p>
          <a:p>
            <a:pPr marL="171450" lvl="0" indent="-171450" defTabSz="289316">
              <a:spcAft>
                <a:spcPts val="800"/>
              </a:spcAft>
              <a:buClr>
                <a:srgbClr val="FFFFFF"/>
              </a:buClr>
              <a:buFont typeface="Arial" panose="020B0604020202020204" pitchFamily="34" charset="0"/>
              <a:buChar char="•"/>
              <a:defRPr/>
            </a:pPr>
            <a:r>
              <a:rPr lang="en-US" sz="900">
                <a:solidFill>
                  <a:srgbClr val="FFFFFF"/>
                </a:solidFill>
              </a:rPr>
              <a:t>Cloud security transformation</a:t>
            </a:r>
          </a:p>
          <a:p>
            <a:pPr marL="171450" lvl="0" indent="-171450" defTabSz="289316">
              <a:spcAft>
                <a:spcPts val="800"/>
              </a:spcAft>
              <a:buClr>
                <a:srgbClr val="FFFFFF"/>
              </a:buClr>
              <a:buFont typeface="Arial" panose="020B0604020202020204" pitchFamily="34" charset="0"/>
              <a:buChar char="•"/>
              <a:defRPr/>
            </a:pPr>
            <a:r>
              <a:rPr lang="en-US" sz="900">
                <a:solidFill>
                  <a:srgbClr val="FFFFFF"/>
                </a:solidFill>
              </a:rPr>
              <a:t>Managed cloud security services across AWS, Azure, Google and other CSPs, private and hybrid cloud</a:t>
            </a:r>
          </a:p>
        </p:txBody>
      </p:sp>
      <p:sp>
        <p:nvSpPr>
          <p:cNvPr id="17" name="Oval 16">
            <a:extLst>
              <a:ext uri="{FF2B5EF4-FFF2-40B4-BE49-F238E27FC236}">
                <a16:creationId xmlns:a16="http://schemas.microsoft.com/office/drawing/2014/main" id="{B8DCADC9-D930-E48C-6782-861A0B9032B8}"/>
              </a:ext>
            </a:extLst>
          </p:cNvPr>
          <p:cNvSpPr/>
          <p:nvPr/>
        </p:nvSpPr>
        <p:spPr>
          <a:xfrm>
            <a:off x="4306886" y="1461331"/>
            <a:ext cx="844766" cy="844766"/>
          </a:xfrm>
          <a:prstGeom prst="ellipse">
            <a:avLst/>
          </a:prstGeom>
          <a:solidFill>
            <a:srgbClr val="746FA7"/>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17B22"/>
              </a:solidFill>
              <a:effectLst/>
              <a:uLnTx/>
              <a:uFillTx/>
              <a:latin typeface="Arial" panose="020B0604020202020204" pitchFamily="34"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14EB0FF1-2970-8955-9D0D-3566E8AA7DD4}"/>
              </a:ext>
            </a:extLst>
          </p:cNvPr>
          <p:cNvSpPr/>
          <p:nvPr/>
        </p:nvSpPr>
        <p:spPr>
          <a:xfrm>
            <a:off x="6952384" y="2220937"/>
            <a:ext cx="1618806" cy="475200"/>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lvl="0">
              <a:defRPr/>
            </a:pPr>
            <a:r>
              <a:rPr lang="en-US" sz="900">
                <a:solidFill>
                  <a:srgbClr val="FFFFFF"/>
                </a:solidFill>
                <a:latin typeface="Arial" panose="020B0604020202020204" pitchFamily="34" charset="0"/>
                <a:cs typeface="Arial" panose="020B0604020202020204" pitchFamily="34" charset="0"/>
              </a:rPr>
              <a:t>Quicker and secure onboarding on to cloud</a:t>
            </a:r>
          </a:p>
        </p:txBody>
      </p:sp>
      <p:sp>
        <p:nvSpPr>
          <p:cNvPr id="20" name="Rectangle 19">
            <a:extLst>
              <a:ext uri="{FF2B5EF4-FFF2-40B4-BE49-F238E27FC236}">
                <a16:creationId xmlns:a16="http://schemas.microsoft.com/office/drawing/2014/main" id="{348FFF64-CB80-5652-2EB1-E268241AE95B}"/>
              </a:ext>
            </a:extLst>
          </p:cNvPr>
          <p:cNvSpPr/>
          <p:nvPr/>
        </p:nvSpPr>
        <p:spPr>
          <a:xfrm>
            <a:off x="6960527" y="3064912"/>
            <a:ext cx="1610663" cy="475200"/>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lvl="0">
              <a:defRPr/>
            </a:pPr>
            <a:r>
              <a:rPr lang="en-US" sz="900">
                <a:solidFill>
                  <a:srgbClr val="FFFFFF"/>
                </a:solidFill>
                <a:latin typeface="Arial" panose="020B0604020202020204" pitchFamily="34" charset="0"/>
                <a:cs typeface="Arial" panose="020B0604020202020204" pitchFamily="34" charset="0"/>
              </a:rPr>
              <a:t>Holistic cloud risk visibility and reduced attack surface</a:t>
            </a:r>
          </a:p>
        </p:txBody>
      </p:sp>
      <p:sp>
        <p:nvSpPr>
          <p:cNvPr id="24" name="Rectangle 23">
            <a:extLst>
              <a:ext uri="{FF2B5EF4-FFF2-40B4-BE49-F238E27FC236}">
                <a16:creationId xmlns:a16="http://schemas.microsoft.com/office/drawing/2014/main" id="{C366DD7D-FB54-90EA-C2C6-CD404833FBAA}"/>
              </a:ext>
            </a:extLst>
          </p:cNvPr>
          <p:cNvSpPr/>
          <p:nvPr/>
        </p:nvSpPr>
        <p:spPr>
          <a:xfrm>
            <a:off x="6952384" y="3905721"/>
            <a:ext cx="1618806" cy="475200"/>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lvl="0">
              <a:defRPr/>
            </a:pPr>
            <a:r>
              <a:rPr lang="en-GB" sz="900">
                <a:solidFill>
                  <a:srgbClr val="FFFFFF"/>
                </a:solidFill>
                <a:latin typeface="Arial" panose="020B0604020202020204" pitchFamily="34" charset="0"/>
                <a:cs typeface="Arial" panose="020B0604020202020204" pitchFamily="34" charset="0"/>
              </a:rPr>
              <a:t>Secure business growth</a:t>
            </a:r>
          </a:p>
        </p:txBody>
      </p:sp>
      <p:cxnSp>
        <p:nvCxnSpPr>
          <p:cNvPr id="25" name="Straight Connector 24">
            <a:extLst>
              <a:ext uri="{FF2B5EF4-FFF2-40B4-BE49-F238E27FC236}">
                <a16:creationId xmlns:a16="http://schemas.microsoft.com/office/drawing/2014/main" id="{E8ADD18D-EB3B-7A32-853E-FB94603FA547}"/>
              </a:ext>
            </a:extLst>
          </p:cNvPr>
          <p:cNvCxnSpPr>
            <a:cxnSpLocks/>
          </p:cNvCxnSpPr>
          <p:nvPr/>
        </p:nvCxnSpPr>
        <p:spPr>
          <a:xfrm>
            <a:off x="6504553" y="2870686"/>
            <a:ext cx="1232600" cy="0"/>
          </a:xfrm>
          <a:prstGeom prst="line">
            <a:avLst/>
          </a:prstGeom>
          <a:ln w="3175">
            <a:solidFill>
              <a:schemeClr val="bg1"/>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3EB4C027-D516-566C-FC19-3609ED31F840}"/>
              </a:ext>
            </a:extLst>
          </p:cNvPr>
          <p:cNvCxnSpPr>
            <a:cxnSpLocks/>
          </p:cNvCxnSpPr>
          <p:nvPr/>
        </p:nvCxnSpPr>
        <p:spPr>
          <a:xfrm>
            <a:off x="6504553" y="3695490"/>
            <a:ext cx="1232600" cy="0"/>
          </a:xfrm>
          <a:prstGeom prst="line">
            <a:avLst/>
          </a:prstGeom>
          <a:ln w="3175">
            <a:solidFill>
              <a:schemeClr val="bg1"/>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4BFD71B2-8270-3081-CFC1-537F9CBB8768}"/>
              </a:ext>
            </a:extLst>
          </p:cNvPr>
          <p:cNvSpPr txBox="1"/>
          <p:nvPr/>
        </p:nvSpPr>
        <p:spPr>
          <a:xfrm>
            <a:off x="6246796" y="1541904"/>
            <a:ext cx="1925618" cy="261610"/>
          </a:xfrm>
          <a:prstGeom prst="rect">
            <a:avLst/>
          </a:prstGeom>
          <a:noFill/>
        </p:spPr>
        <p:txBody>
          <a:bodyPr wrap="squar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Business outcomes</a:t>
            </a:r>
          </a:p>
        </p:txBody>
      </p:sp>
      <p:cxnSp>
        <p:nvCxnSpPr>
          <p:cNvPr id="32" name="Straight Connector 31">
            <a:extLst>
              <a:ext uri="{FF2B5EF4-FFF2-40B4-BE49-F238E27FC236}">
                <a16:creationId xmlns:a16="http://schemas.microsoft.com/office/drawing/2014/main" id="{3A79B9E5-C7EE-E2F7-521F-5769A4A53B06}"/>
              </a:ext>
            </a:extLst>
          </p:cNvPr>
          <p:cNvCxnSpPr>
            <a:cxnSpLocks/>
          </p:cNvCxnSpPr>
          <p:nvPr/>
        </p:nvCxnSpPr>
        <p:spPr>
          <a:xfrm>
            <a:off x="6253447" y="1820083"/>
            <a:ext cx="2317743" cy="0"/>
          </a:xfrm>
          <a:prstGeom prst="line">
            <a:avLst/>
          </a:prstGeom>
          <a:ln w="1587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46" name="Graphic 30">
            <a:extLst>
              <a:ext uri="{FF2B5EF4-FFF2-40B4-BE49-F238E27FC236}">
                <a16:creationId xmlns:a16="http://schemas.microsoft.com/office/drawing/2014/main" id="{171C197F-0669-BB3A-35DA-373725BAB53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12570" y="1657008"/>
            <a:ext cx="453412" cy="453412"/>
          </a:xfrm>
          <a:prstGeom prst="rect">
            <a:avLst/>
          </a:prstGeom>
        </p:spPr>
      </p:pic>
      <p:pic>
        <p:nvPicPr>
          <p:cNvPr id="36" name="Graphic 35">
            <a:extLst>
              <a:ext uri="{FF2B5EF4-FFF2-40B4-BE49-F238E27FC236}">
                <a16:creationId xmlns:a16="http://schemas.microsoft.com/office/drawing/2014/main" id="{CD920B80-1BA9-4773-0E5C-663A0DF0E6A2}"/>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470763" y="3916933"/>
            <a:ext cx="389715" cy="389715"/>
          </a:xfrm>
          <a:prstGeom prst="rect">
            <a:avLst/>
          </a:prstGeom>
        </p:spPr>
      </p:pic>
      <p:pic>
        <p:nvPicPr>
          <p:cNvPr id="40" name="Graphic 39">
            <a:extLst>
              <a:ext uri="{FF2B5EF4-FFF2-40B4-BE49-F238E27FC236}">
                <a16:creationId xmlns:a16="http://schemas.microsoft.com/office/drawing/2014/main" id="{E230E30E-B54F-4FF2-8822-34D8CA570157}"/>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449516" y="2205510"/>
            <a:ext cx="457200" cy="457200"/>
          </a:xfrm>
          <a:prstGeom prst="rect">
            <a:avLst/>
          </a:prstGeom>
        </p:spPr>
      </p:pic>
      <p:pic>
        <p:nvPicPr>
          <p:cNvPr id="48" name="Graphic 47">
            <a:extLst>
              <a:ext uri="{FF2B5EF4-FFF2-40B4-BE49-F238E27FC236}">
                <a16:creationId xmlns:a16="http://schemas.microsoft.com/office/drawing/2014/main" id="{30C61092-9C3A-432F-A6A8-7326AF9F4B4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97877" y="3100107"/>
            <a:ext cx="389715" cy="389715"/>
          </a:xfrm>
          <a:prstGeom prst="rect">
            <a:avLst/>
          </a:prstGeom>
        </p:spPr>
      </p:pic>
    </p:spTree>
    <p:extLst>
      <p:ext uri="{BB962C8B-B14F-4D97-AF65-F5344CB8AC3E}">
        <p14:creationId xmlns:p14="http://schemas.microsoft.com/office/powerpoint/2010/main" val="1379673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1C2BC0BE-839D-7D83-906D-CBD58F2C768C}"/>
              </a:ext>
            </a:extLst>
          </p:cNvPr>
          <p:cNvCxnSpPr>
            <a:cxnSpLocks/>
          </p:cNvCxnSpPr>
          <p:nvPr/>
        </p:nvCxnSpPr>
        <p:spPr>
          <a:xfrm>
            <a:off x="3240088" y="2300526"/>
            <a:ext cx="171639" cy="726"/>
          </a:xfrm>
          <a:prstGeom prst="line">
            <a:avLst/>
          </a:prstGeom>
          <a:ln w="952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97B59C54-4CA8-111E-60E5-AC18B8E51535}"/>
              </a:ext>
            </a:extLst>
          </p:cNvPr>
          <p:cNvCxnSpPr>
            <a:cxnSpLocks/>
          </p:cNvCxnSpPr>
          <p:nvPr/>
        </p:nvCxnSpPr>
        <p:spPr>
          <a:xfrm>
            <a:off x="3248231" y="3294965"/>
            <a:ext cx="163495" cy="0"/>
          </a:xfrm>
          <a:prstGeom prst="line">
            <a:avLst/>
          </a:prstGeom>
          <a:ln w="952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6D1410AA-866D-B4BC-2D24-ADA6F891693E}"/>
              </a:ext>
            </a:extLst>
          </p:cNvPr>
          <p:cNvCxnSpPr>
            <a:cxnSpLocks/>
          </p:cNvCxnSpPr>
          <p:nvPr/>
        </p:nvCxnSpPr>
        <p:spPr>
          <a:xfrm>
            <a:off x="3240088" y="4293557"/>
            <a:ext cx="171638" cy="0"/>
          </a:xfrm>
          <a:prstGeom prst="line">
            <a:avLst/>
          </a:prstGeom>
          <a:ln w="952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24" name="Picture 1023" hidden="1">
            <a:extLst>
              <a:ext uri="{FF2B5EF4-FFF2-40B4-BE49-F238E27FC236}">
                <a16:creationId xmlns:a16="http://schemas.microsoft.com/office/drawing/2014/main" id="{8B344EA3-4886-ED9C-34DC-BB4BED705451}"/>
              </a:ext>
            </a:extLst>
          </p:cNvPr>
          <p:cNvPicPr>
            <a:picLocks noChangeAspect="1"/>
          </p:cNvPicPr>
          <p:nvPr/>
        </p:nvPicPr>
        <p:blipFill>
          <a:blip r:embed="rId3"/>
          <a:srcRect l="642" r="642"/>
          <a:stretch/>
        </p:blipFill>
        <p:spPr>
          <a:xfrm>
            <a:off x="0" y="1"/>
            <a:ext cx="9144000" cy="4884737"/>
          </a:xfrm>
          <a:prstGeom prst="rect">
            <a:avLst/>
          </a:prstGeom>
        </p:spPr>
      </p:pic>
      <p:sp>
        <p:nvSpPr>
          <p:cNvPr id="4" name="Title 2">
            <a:extLst>
              <a:ext uri="{FF2B5EF4-FFF2-40B4-BE49-F238E27FC236}">
                <a16:creationId xmlns:a16="http://schemas.microsoft.com/office/drawing/2014/main" id="{AF7C1369-F90E-CD61-A801-8F7218CD9E2E}"/>
              </a:ext>
            </a:extLst>
          </p:cNvPr>
          <p:cNvSpPr txBox="1">
            <a:spLocks/>
          </p:cNvSpPr>
          <p:nvPr/>
        </p:nvSpPr>
        <p:spPr>
          <a:xfrm>
            <a:off x="469580" y="420005"/>
            <a:ext cx="6979732" cy="543226"/>
          </a:xfrm>
          <a:prstGeom prst="rect">
            <a:avLst/>
          </a:prstGeom>
        </p:spPr>
        <p:txBody>
          <a:bodyPr/>
          <a:lstStyle>
            <a:lvl1pPr marL="0" algn="l" defTabSz="457200" rtl="0" eaLnBrk="1" latinLnBrk="0" hangingPunct="1">
              <a:lnSpc>
                <a:spcPct val="100000"/>
              </a:lnSpc>
              <a:spcBef>
                <a:spcPct val="0"/>
              </a:spcBef>
              <a:buNone/>
              <a:tabLst>
                <a:tab pos="457200" algn="l"/>
              </a:tabLst>
              <a:defRPr lang="en-US" sz="2400" b="1" u="none" kern="1200" dirty="0">
                <a:solidFill>
                  <a:schemeClr val="tx2"/>
                </a:solidFill>
                <a:latin typeface="Arial" panose="020B0604020202020204" pitchFamily="34" charset="0"/>
                <a:ea typeface="+mn-ea"/>
                <a:cs typeface="Arial" panose="020B0604020202020204"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tab pos="457200" algn="l"/>
              </a:tabLst>
              <a:defRPr/>
            </a:pPr>
            <a:r>
              <a:rPr kumimoji="0" lang="en-GB"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Digital Identity</a:t>
            </a:r>
          </a:p>
        </p:txBody>
      </p:sp>
      <p:sp>
        <p:nvSpPr>
          <p:cNvPr id="47" name="Rectangle 46">
            <a:extLst>
              <a:ext uri="{FF2B5EF4-FFF2-40B4-BE49-F238E27FC236}">
                <a16:creationId xmlns:a16="http://schemas.microsoft.com/office/drawing/2014/main" id="{CDE22A70-F16A-A544-DD68-0FA2808797F5}"/>
              </a:ext>
            </a:extLst>
          </p:cNvPr>
          <p:cNvSpPr/>
          <p:nvPr/>
        </p:nvSpPr>
        <p:spPr>
          <a:xfrm>
            <a:off x="469579" y="1031709"/>
            <a:ext cx="8101611" cy="307777"/>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E7E6E6">
                    <a:lumMod val="75000"/>
                  </a:srgbClr>
                </a:solidFill>
                <a:effectLst/>
                <a:uLnTx/>
                <a:uFillTx/>
                <a:latin typeface="Arial" panose="020B0604020202020204" pitchFamily="34" charset="0"/>
                <a:ea typeface="+mn-ea"/>
                <a:cs typeface="Arial" panose="020B0604020202020204" pitchFamily="34" charset="0"/>
              </a:rPr>
              <a:t>Securing digital transformation through next-gen identity and access services. </a:t>
            </a:r>
          </a:p>
        </p:txBody>
      </p:sp>
      <p:sp>
        <p:nvSpPr>
          <p:cNvPr id="3" name="TextBox 2">
            <a:extLst>
              <a:ext uri="{FF2B5EF4-FFF2-40B4-BE49-F238E27FC236}">
                <a16:creationId xmlns:a16="http://schemas.microsoft.com/office/drawing/2014/main" id="{F29CEE2A-DB56-21C7-9829-69D74F3109A6}"/>
              </a:ext>
            </a:extLst>
          </p:cNvPr>
          <p:cNvSpPr txBox="1"/>
          <p:nvPr/>
        </p:nvSpPr>
        <p:spPr>
          <a:xfrm>
            <a:off x="579338" y="1541904"/>
            <a:ext cx="1655269" cy="261610"/>
          </a:xfrm>
          <a:prstGeom prst="rect">
            <a:avLst/>
          </a:prstGeom>
          <a:noFill/>
        </p:spPr>
        <p:txBody>
          <a:bodyPr wrap="squar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Business needs</a:t>
            </a:r>
          </a:p>
        </p:txBody>
      </p:sp>
      <p:cxnSp>
        <p:nvCxnSpPr>
          <p:cNvPr id="5" name="Straight Connector 4">
            <a:extLst>
              <a:ext uri="{FF2B5EF4-FFF2-40B4-BE49-F238E27FC236}">
                <a16:creationId xmlns:a16="http://schemas.microsoft.com/office/drawing/2014/main" id="{A8FBBDD8-82F3-5A66-8B47-BDC1C1C8D505}"/>
              </a:ext>
            </a:extLst>
          </p:cNvPr>
          <p:cNvCxnSpPr/>
          <p:nvPr/>
        </p:nvCxnSpPr>
        <p:spPr>
          <a:xfrm>
            <a:off x="579338" y="1820083"/>
            <a:ext cx="2463208" cy="0"/>
          </a:xfrm>
          <a:prstGeom prst="line">
            <a:avLst/>
          </a:prstGeom>
          <a:ln w="1587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Arrow: Pentagon 28">
            <a:extLst>
              <a:ext uri="{FF2B5EF4-FFF2-40B4-BE49-F238E27FC236}">
                <a16:creationId xmlns:a16="http://schemas.microsoft.com/office/drawing/2014/main" id="{CA5602DB-20FE-988F-392B-CA19283654B7}"/>
              </a:ext>
            </a:extLst>
          </p:cNvPr>
          <p:cNvSpPr/>
          <p:nvPr/>
        </p:nvSpPr>
        <p:spPr>
          <a:xfrm>
            <a:off x="579338" y="1995492"/>
            <a:ext cx="2668893" cy="610067"/>
          </a:xfrm>
          <a:prstGeom prst="homePlate">
            <a:avLst/>
          </a:prstGeom>
          <a:no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
                <a:srgbClr val="6DC24B"/>
              </a:buClr>
              <a:buSzTx/>
              <a:buFontTx/>
              <a:buNone/>
              <a:tabLst/>
              <a:defRPr/>
            </a:pPr>
            <a:r>
              <a:rPr kumimoji="0" lang="en-US" sz="900" b="0"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Security frameworks to safeguard </a:t>
            </a:r>
            <a:br>
              <a:rPr kumimoji="0" lang="en-US" sz="900" b="0"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the operational environment</a:t>
            </a:r>
          </a:p>
        </p:txBody>
      </p:sp>
      <p:sp>
        <p:nvSpPr>
          <p:cNvPr id="9" name="Arrow: Pentagon 30">
            <a:extLst>
              <a:ext uri="{FF2B5EF4-FFF2-40B4-BE49-F238E27FC236}">
                <a16:creationId xmlns:a16="http://schemas.microsoft.com/office/drawing/2014/main" id="{BB916BA7-C7F6-F832-E331-DDD619B57FF2}"/>
              </a:ext>
            </a:extLst>
          </p:cNvPr>
          <p:cNvSpPr/>
          <p:nvPr/>
        </p:nvSpPr>
        <p:spPr>
          <a:xfrm>
            <a:off x="587481" y="2991519"/>
            <a:ext cx="2660750" cy="610067"/>
          </a:xfrm>
          <a:prstGeom prst="homePlate">
            <a:avLst/>
          </a:prstGeom>
          <a:no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
                <a:srgbClr val="6DC24B"/>
              </a:buClr>
              <a:buSzTx/>
              <a:buFontTx/>
              <a:buNone/>
              <a:tabLst/>
              <a:defRPr/>
            </a:pPr>
            <a:r>
              <a:rPr kumimoji="0" lang="en-US" sz="900" b="0"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Compliance with an evolving regulatory landscape</a:t>
            </a:r>
          </a:p>
        </p:txBody>
      </p:sp>
      <p:sp>
        <p:nvSpPr>
          <p:cNvPr id="10" name="Arrow: Pentagon 35">
            <a:extLst>
              <a:ext uri="{FF2B5EF4-FFF2-40B4-BE49-F238E27FC236}">
                <a16:creationId xmlns:a16="http://schemas.microsoft.com/office/drawing/2014/main" id="{7221FA23-B9CE-ECA7-A71E-9E838D623654}"/>
              </a:ext>
            </a:extLst>
          </p:cNvPr>
          <p:cNvSpPr/>
          <p:nvPr/>
        </p:nvSpPr>
        <p:spPr>
          <a:xfrm>
            <a:off x="579337" y="3987545"/>
            <a:ext cx="2668893" cy="610067"/>
          </a:xfrm>
          <a:prstGeom prst="homePlate">
            <a:avLst/>
          </a:prstGeom>
          <a:no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
                <a:srgbClr val="6DC24B"/>
              </a:buClr>
              <a:buSzTx/>
              <a:buFontTx/>
              <a:buNone/>
              <a:tabLst/>
              <a:defRPr/>
            </a:pPr>
            <a:r>
              <a:rPr kumimoji="0" lang="en-US" sz="900" b="0"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Enable consumerization, digital transformation and cloud adoption</a:t>
            </a:r>
          </a:p>
        </p:txBody>
      </p:sp>
      <p:cxnSp>
        <p:nvCxnSpPr>
          <p:cNvPr id="7" name="Straight Connector 6">
            <a:extLst>
              <a:ext uri="{FF2B5EF4-FFF2-40B4-BE49-F238E27FC236}">
                <a16:creationId xmlns:a16="http://schemas.microsoft.com/office/drawing/2014/main" id="{90D5961E-BEC3-B466-88B0-FA779D7641CE}"/>
              </a:ext>
            </a:extLst>
          </p:cNvPr>
          <p:cNvCxnSpPr>
            <a:cxnSpLocks/>
          </p:cNvCxnSpPr>
          <p:nvPr/>
        </p:nvCxnSpPr>
        <p:spPr>
          <a:xfrm>
            <a:off x="5913539" y="2299282"/>
            <a:ext cx="369182" cy="0"/>
          </a:xfrm>
          <a:prstGeom prst="line">
            <a:avLst/>
          </a:prstGeom>
          <a:ln w="952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405A8CF-4074-2731-9D6C-CC57BA456020}"/>
              </a:ext>
            </a:extLst>
          </p:cNvPr>
          <p:cNvCxnSpPr>
            <a:cxnSpLocks/>
          </p:cNvCxnSpPr>
          <p:nvPr/>
        </p:nvCxnSpPr>
        <p:spPr>
          <a:xfrm>
            <a:off x="5921681" y="3302472"/>
            <a:ext cx="369182" cy="0"/>
          </a:xfrm>
          <a:prstGeom prst="line">
            <a:avLst/>
          </a:prstGeom>
          <a:ln w="952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7943906-3010-BB3D-9B56-E78B526F1E82}"/>
              </a:ext>
            </a:extLst>
          </p:cNvPr>
          <p:cNvCxnSpPr>
            <a:cxnSpLocks/>
          </p:cNvCxnSpPr>
          <p:nvPr/>
        </p:nvCxnSpPr>
        <p:spPr>
          <a:xfrm flipV="1">
            <a:off x="5913538" y="4291969"/>
            <a:ext cx="369182" cy="610"/>
          </a:xfrm>
          <a:prstGeom prst="line">
            <a:avLst/>
          </a:prstGeom>
          <a:ln w="952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308C86B6-0CC7-06AF-CA5D-C5B4725AC62A}"/>
              </a:ext>
            </a:extLst>
          </p:cNvPr>
          <p:cNvSpPr/>
          <p:nvPr/>
        </p:nvSpPr>
        <p:spPr>
          <a:xfrm>
            <a:off x="6246796" y="2005932"/>
            <a:ext cx="2324394" cy="2591680"/>
          </a:xfrm>
          <a:prstGeom prst="rect">
            <a:avLst/>
          </a:prstGeom>
          <a:solidFill>
            <a:srgbClr val="6DC24B"/>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17B22"/>
              </a:solidFill>
              <a:effectLst/>
              <a:uLnTx/>
              <a:uFillTx/>
              <a:latin typeface="Arial" panose="020B0604020202020204" pitchFamily="34" charset="0"/>
              <a:ea typeface="+mn-ea"/>
              <a:cs typeface="Arial" panose="020B0604020202020204" pitchFamily="34" charset="0"/>
            </a:endParaRPr>
          </a:p>
        </p:txBody>
      </p:sp>
      <p:sp>
        <p:nvSpPr>
          <p:cNvPr id="24" name="Rectangle 23">
            <a:extLst>
              <a:ext uri="{FF2B5EF4-FFF2-40B4-BE49-F238E27FC236}">
                <a16:creationId xmlns:a16="http://schemas.microsoft.com/office/drawing/2014/main" id="{F2C84993-9E1E-63E0-DE9D-DFC06BAF0623}"/>
              </a:ext>
            </a:extLst>
          </p:cNvPr>
          <p:cNvSpPr/>
          <p:nvPr/>
        </p:nvSpPr>
        <p:spPr>
          <a:xfrm>
            <a:off x="3410377" y="1904735"/>
            <a:ext cx="2652607" cy="678436"/>
          </a:xfrm>
          <a:prstGeom prst="rect">
            <a:avLst/>
          </a:prstGeom>
          <a:solidFill>
            <a:schemeClr val="bg2">
              <a:lumMod val="10000"/>
            </a:schemeClr>
          </a:solidFill>
          <a:ln w="9525">
            <a:solidFill>
              <a:srgbClr val="6DC24B"/>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432000" rIns="144000" bIns="45720" numCol="1" spcCol="0" rtlCol="0" fromWordArt="0" anchor="ctr" anchorCtr="0" forceAA="0" compatLnSpc="1">
            <a:prstTxWarp prst="textNoShape">
              <a:avLst/>
            </a:prstTxWarp>
            <a:noAutofit/>
          </a:bodyPr>
          <a:lstStyle/>
          <a:p>
            <a:pPr lvl="0" algn="ctr">
              <a:defRPr/>
            </a:pPr>
            <a:r>
              <a:rPr lang="en-US" sz="1100" b="1">
                <a:solidFill>
                  <a:srgbClr val="6DC24B"/>
                </a:solidFill>
                <a:latin typeface="Arial" panose="020B0604020202020204" pitchFamily="34" charset="0"/>
                <a:cs typeface="Arial" panose="020B0604020202020204" pitchFamily="34" charset="0"/>
              </a:rPr>
              <a:t>Digital Identity</a:t>
            </a:r>
          </a:p>
        </p:txBody>
      </p:sp>
      <p:sp>
        <p:nvSpPr>
          <p:cNvPr id="32" name="Rectangle 31">
            <a:extLst>
              <a:ext uri="{FF2B5EF4-FFF2-40B4-BE49-F238E27FC236}">
                <a16:creationId xmlns:a16="http://schemas.microsoft.com/office/drawing/2014/main" id="{0C9F9806-A290-95D2-1606-96D29D0CAE40}"/>
              </a:ext>
            </a:extLst>
          </p:cNvPr>
          <p:cNvSpPr/>
          <p:nvPr/>
        </p:nvSpPr>
        <p:spPr>
          <a:xfrm>
            <a:off x="3410377" y="2583171"/>
            <a:ext cx="2652607" cy="2041217"/>
          </a:xfrm>
          <a:prstGeom prst="rect">
            <a:avLst/>
          </a:prstGeom>
          <a:solidFill>
            <a:schemeClr val="bg2">
              <a:lumMod val="10000"/>
            </a:schemeClr>
          </a:solidFill>
          <a:ln>
            <a:solidFill>
              <a:srgbClr val="6DC24B"/>
            </a:solidFill>
          </a:ln>
        </p:spPr>
        <p:txBody>
          <a:bodyPr wrap="square" lIns="144000" tIns="108000">
            <a:noAutofit/>
          </a:bodyPr>
          <a:lstStyle/>
          <a:p>
            <a:pPr marL="171450" lvl="0" indent="-171450" defTabSz="289316">
              <a:spcAft>
                <a:spcPts val="300"/>
              </a:spcAft>
              <a:buClr>
                <a:srgbClr val="FFFFFF"/>
              </a:buClr>
              <a:buFont typeface="Arial" panose="020B0604020202020204" pitchFamily="34" charset="0"/>
              <a:buChar char="•"/>
              <a:defRPr/>
            </a:pPr>
            <a:r>
              <a:rPr lang="en-US" sz="900">
                <a:solidFill>
                  <a:srgbClr val="FFFFFF"/>
                </a:solidFill>
              </a:rPr>
              <a:t>Workforce identity and access management and governance</a:t>
            </a:r>
          </a:p>
          <a:p>
            <a:pPr marL="171450" lvl="0" indent="-171450" defTabSz="289316">
              <a:spcAft>
                <a:spcPts val="300"/>
              </a:spcAft>
              <a:buClr>
                <a:srgbClr val="FFFFFF"/>
              </a:buClr>
              <a:buFont typeface="Arial" panose="020B0604020202020204" pitchFamily="34" charset="0"/>
              <a:buChar char="•"/>
              <a:defRPr/>
            </a:pPr>
            <a:r>
              <a:rPr lang="en-US" sz="900">
                <a:solidFill>
                  <a:srgbClr val="FFFFFF"/>
                </a:solidFill>
              </a:rPr>
              <a:t>Consumer identity and access management</a:t>
            </a:r>
          </a:p>
          <a:p>
            <a:pPr marL="171450" lvl="0" indent="-171450" defTabSz="289316">
              <a:spcAft>
                <a:spcPts val="300"/>
              </a:spcAft>
              <a:buClr>
                <a:srgbClr val="FFFFFF"/>
              </a:buClr>
              <a:buFont typeface="Arial" panose="020B0604020202020204" pitchFamily="34" charset="0"/>
              <a:buChar char="•"/>
              <a:defRPr/>
            </a:pPr>
            <a:r>
              <a:rPr lang="en-US" sz="900">
                <a:solidFill>
                  <a:srgbClr val="FFFFFF"/>
                </a:solidFill>
              </a:rPr>
              <a:t>Zero trust identity</a:t>
            </a:r>
          </a:p>
          <a:p>
            <a:pPr marL="171450" lvl="0" indent="-171450" defTabSz="289316">
              <a:spcAft>
                <a:spcPts val="300"/>
              </a:spcAft>
              <a:buClr>
                <a:srgbClr val="FFFFFF"/>
              </a:buClr>
              <a:buFont typeface="Arial" panose="020B0604020202020204" pitchFamily="34" charset="0"/>
              <a:buChar char="•"/>
              <a:defRPr/>
            </a:pPr>
            <a:r>
              <a:rPr lang="en-US" sz="900">
                <a:solidFill>
                  <a:srgbClr val="FFFFFF"/>
                </a:solidFill>
              </a:rPr>
              <a:t>IAMaaS</a:t>
            </a:r>
          </a:p>
          <a:p>
            <a:pPr marL="171450" lvl="0" indent="-171450" defTabSz="289316">
              <a:spcAft>
                <a:spcPts val="300"/>
              </a:spcAft>
              <a:buClr>
                <a:srgbClr val="FFFFFF"/>
              </a:buClr>
              <a:buFont typeface="Arial" panose="020B0604020202020204" pitchFamily="34" charset="0"/>
              <a:buChar char="•"/>
              <a:defRPr/>
            </a:pPr>
            <a:r>
              <a:rPr lang="en-US" sz="900">
                <a:solidFill>
                  <a:srgbClr val="FFFFFF"/>
                </a:solidFill>
              </a:rPr>
              <a:t>Passwordless and new age solutions</a:t>
            </a:r>
          </a:p>
        </p:txBody>
      </p:sp>
      <p:sp>
        <p:nvSpPr>
          <p:cNvPr id="33" name="Oval 32">
            <a:extLst>
              <a:ext uri="{FF2B5EF4-FFF2-40B4-BE49-F238E27FC236}">
                <a16:creationId xmlns:a16="http://schemas.microsoft.com/office/drawing/2014/main" id="{7A58A734-0EC4-4CEA-57C9-EC0062D0F299}"/>
              </a:ext>
            </a:extLst>
          </p:cNvPr>
          <p:cNvSpPr/>
          <p:nvPr/>
        </p:nvSpPr>
        <p:spPr>
          <a:xfrm>
            <a:off x="4306886" y="1461331"/>
            <a:ext cx="844766" cy="844766"/>
          </a:xfrm>
          <a:prstGeom prst="ellipse">
            <a:avLst/>
          </a:prstGeom>
          <a:solidFill>
            <a:srgbClr val="6DC24B"/>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17B22"/>
              </a:solidFill>
              <a:effectLst/>
              <a:uLnTx/>
              <a:uFillTx/>
              <a:latin typeface="Arial" panose="020B0604020202020204" pitchFamily="34" charset="0"/>
              <a:ea typeface="+mn-ea"/>
              <a:cs typeface="Arial" panose="020B0604020202020204" pitchFamily="34" charset="0"/>
            </a:endParaRPr>
          </a:p>
        </p:txBody>
      </p:sp>
      <p:sp>
        <p:nvSpPr>
          <p:cNvPr id="34" name="Rectangle 33">
            <a:extLst>
              <a:ext uri="{FF2B5EF4-FFF2-40B4-BE49-F238E27FC236}">
                <a16:creationId xmlns:a16="http://schemas.microsoft.com/office/drawing/2014/main" id="{47817918-01B2-EEA4-73AA-A85EF5849D85}"/>
              </a:ext>
            </a:extLst>
          </p:cNvPr>
          <p:cNvSpPr/>
          <p:nvPr/>
        </p:nvSpPr>
        <p:spPr>
          <a:xfrm>
            <a:off x="6952384" y="2220937"/>
            <a:ext cx="1618806" cy="475200"/>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lvl="0">
              <a:defRPr/>
            </a:pPr>
            <a:r>
              <a:rPr lang="en-US" sz="900">
                <a:solidFill>
                  <a:srgbClr val="FFFFFF"/>
                </a:solidFill>
                <a:latin typeface="Arial" panose="020B0604020202020204" pitchFamily="34" charset="0"/>
                <a:cs typeface="Arial" panose="020B0604020202020204" pitchFamily="34" charset="0"/>
              </a:rPr>
              <a:t>Personalized, any time, anywhere and secure user experiences</a:t>
            </a:r>
          </a:p>
        </p:txBody>
      </p:sp>
      <p:sp>
        <p:nvSpPr>
          <p:cNvPr id="35" name="Rectangle 34">
            <a:extLst>
              <a:ext uri="{FF2B5EF4-FFF2-40B4-BE49-F238E27FC236}">
                <a16:creationId xmlns:a16="http://schemas.microsoft.com/office/drawing/2014/main" id="{63834A44-B486-04F4-BE1C-8D06EC120DA8}"/>
              </a:ext>
            </a:extLst>
          </p:cNvPr>
          <p:cNvSpPr/>
          <p:nvPr/>
        </p:nvSpPr>
        <p:spPr>
          <a:xfrm>
            <a:off x="6960527" y="3064912"/>
            <a:ext cx="1610663" cy="475200"/>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lvl="0">
              <a:defRPr/>
            </a:pPr>
            <a:r>
              <a:rPr lang="en-US" sz="900">
                <a:solidFill>
                  <a:srgbClr val="FFFFFF"/>
                </a:solidFill>
                <a:latin typeface="Arial" panose="020B0604020202020204" pitchFamily="34" charset="0"/>
                <a:cs typeface="Arial" panose="020B0604020202020204" pitchFamily="34" charset="0"/>
              </a:rPr>
              <a:t>Enhanced compliance with improved productivity</a:t>
            </a:r>
          </a:p>
        </p:txBody>
      </p:sp>
      <p:sp>
        <p:nvSpPr>
          <p:cNvPr id="36" name="Rectangle 35">
            <a:extLst>
              <a:ext uri="{FF2B5EF4-FFF2-40B4-BE49-F238E27FC236}">
                <a16:creationId xmlns:a16="http://schemas.microsoft.com/office/drawing/2014/main" id="{7B4151ED-B91E-FD74-9B2D-E71CF8CA6A12}"/>
              </a:ext>
            </a:extLst>
          </p:cNvPr>
          <p:cNvSpPr/>
          <p:nvPr/>
        </p:nvSpPr>
        <p:spPr>
          <a:xfrm>
            <a:off x="6952384" y="3905721"/>
            <a:ext cx="1618806" cy="475200"/>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lvl="0">
              <a:defRPr/>
            </a:pPr>
            <a:r>
              <a:rPr lang="en-US" sz="900">
                <a:solidFill>
                  <a:srgbClr val="FFFFFF"/>
                </a:solidFill>
                <a:latin typeface="Arial" panose="020B0604020202020204" pitchFamily="34" charset="0"/>
                <a:cs typeface="Arial" panose="020B0604020202020204" pitchFamily="34" charset="0"/>
              </a:rPr>
              <a:t>Zero Trust and Identity as-a-service adoption</a:t>
            </a:r>
          </a:p>
        </p:txBody>
      </p:sp>
      <p:cxnSp>
        <p:nvCxnSpPr>
          <p:cNvPr id="37" name="Straight Connector 36">
            <a:extLst>
              <a:ext uri="{FF2B5EF4-FFF2-40B4-BE49-F238E27FC236}">
                <a16:creationId xmlns:a16="http://schemas.microsoft.com/office/drawing/2014/main" id="{16E6B02B-81F4-2CEE-EE9E-352A991FE399}"/>
              </a:ext>
            </a:extLst>
          </p:cNvPr>
          <p:cNvCxnSpPr>
            <a:cxnSpLocks/>
          </p:cNvCxnSpPr>
          <p:nvPr/>
        </p:nvCxnSpPr>
        <p:spPr>
          <a:xfrm>
            <a:off x="6504553" y="2870686"/>
            <a:ext cx="1232600" cy="0"/>
          </a:xfrm>
          <a:prstGeom prst="line">
            <a:avLst/>
          </a:prstGeom>
          <a:ln w="3175">
            <a:solidFill>
              <a:schemeClr val="bg1"/>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DC356642-03F5-DB07-8F27-F5C48F4CE805}"/>
              </a:ext>
            </a:extLst>
          </p:cNvPr>
          <p:cNvCxnSpPr>
            <a:cxnSpLocks/>
          </p:cNvCxnSpPr>
          <p:nvPr/>
        </p:nvCxnSpPr>
        <p:spPr>
          <a:xfrm>
            <a:off x="6504553" y="3695490"/>
            <a:ext cx="1232600" cy="0"/>
          </a:xfrm>
          <a:prstGeom prst="line">
            <a:avLst/>
          </a:prstGeom>
          <a:ln w="3175">
            <a:solidFill>
              <a:schemeClr val="bg1"/>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9" name="Graphic 18">
            <a:extLst>
              <a:ext uri="{FF2B5EF4-FFF2-40B4-BE49-F238E27FC236}">
                <a16:creationId xmlns:a16="http://schemas.microsoft.com/office/drawing/2014/main" id="{C80DFC47-3649-D555-10E6-8E7EA364BFF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444855" y="2257293"/>
            <a:ext cx="457200" cy="457200"/>
          </a:xfrm>
          <a:prstGeom prst="rect">
            <a:avLst/>
          </a:prstGeom>
        </p:spPr>
      </p:pic>
      <p:pic>
        <p:nvPicPr>
          <p:cNvPr id="20" name="Graphic 19">
            <a:extLst>
              <a:ext uri="{FF2B5EF4-FFF2-40B4-BE49-F238E27FC236}">
                <a16:creationId xmlns:a16="http://schemas.microsoft.com/office/drawing/2014/main" id="{E4CEC20D-9E7B-36DC-8BFF-07377D1F79E7}"/>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444855" y="3077253"/>
            <a:ext cx="457200" cy="457200"/>
          </a:xfrm>
          <a:prstGeom prst="rect">
            <a:avLst/>
          </a:prstGeom>
        </p:spPr>
      </p:pic>
      <p:pic>
        <p:nvPicPr>
          <p:cNvPr id="21" name="Graphic 20">
            <a:extLst>
              <a:ext uri="{FF2B5EF4-FFF2-40B4-BE49-F238E27FC236}">
                <a16:creationId xmlns:a16="http://schemas.microsoft.com/office/drawing/2014/main" id="{FEEF454E-0226-761E-9593-182CD07E8DC2}"/>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444858" y="3944689"/>
            <a:ext cx="457197" cy="457197"/>
          </a:xfrm>
          <a:prstGeom prst="rect">
            <a:avLst/>
          </a:prstGeom>
        </p:spPr>
      </p:pic>
      <p:pic>
        <p:nvPicPr>
          <p:cNvPr id="60" name="Graphic 30">
            <a:extLst>
              <a:ext uri="{FF2B5EF4-FFF2-40B4-BE49-F238E27FC236}">
                <a16:creationId xmlns:a16="http://schemas.microsoft.com/office/drawing/2014/main" id="{1B894FA5-7086-2CCE-6346-AA14FE39D3F9}"/>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4484149" y="1644386"/>
            <a:ext cx="490239" cy="490239"/>
          </a:xfrm>
          <a:prstGeom prst="rect">
            <a:avLst/>
          </a:prstGeom>
        </p:spPr>
      </p:pic>
      <p:sp>
        <p:nvSpPr>
          <p:cNvPr id="44" name="TextBox 43">
            <a:extLst>
              <a:ext uri="{FF2B5EF4-FFF2-40B4-BE49-F238E27FC236}">
                <a16:creationId xmlns:a16="http://schemas.microsoft.com/office/drawing/2014/main" id="{0CD98A0D-CFD3-C0B3-3970-068AA610BAF0}"/>
              </a:ext>
            </a:extLst>
          </p:cNvPr>
          <p:cNvSpPr txBox="1"/>
          <p:nvPr/>
        </p:nvSpPr>
        <p:spPr>
          <a:xfrm>
            <a:off x="6246796" y="1541904"/>
            <a:ext cx="1925618" cy="261610"/>
          </a:xfrm>
          <a:prstGeom prst="rect">
            <a:avLst/>
          </a:prstGeom>
          <a:noFill/>
        </p:spPr>
        <p:txBody>
          <a:bodyPr wrap="squar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Business outcomes</a:t>
            </a:r>
          </a:p>
        </p:txBody>
      </p:sp>
      <p:cxnSp>
        <p:nvCxnSpPr>
          <p:cNvPr id="45" name="Straight Connector 44">
            <a:extLst>
              <a:ext uri="{FF2B5EF4-FFF2-40B4-BE49-F238E27FC236}">
                <a16:creationId xmlns:a16="http://schemas.microsoft.com/office/drawing/2014/main" id="{524F7466-C519-FE11-674C-BA33A28C0932}"/>
              </a:ext>
            </a:extLst>
          </p:cNvPr>
          <p:cNvCxnSpPr>
            <a:cxnSpLocks/>
          </p:cNvCxnSpPr>
          <p:nvPr/>
        </p:nvCxnSpPr>
        <p:spPr>
          <a:xfrm>
            <a:off x="6253447" y="1820083"/>
            <a:ext cx="2317743" cy="0"/>
          </a:xfrm>
          <a:prstGeom prst="line">
            <a:avLst/>
          </a:prstGeom>
          <a:ln w="1587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9136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CEB2E7BB-4825-6338-8133-5759936C3039}"/>
              </a:ext>
            </a:extLst>
          </p:cNvPr>
          <p:cNvCxnSpPr>
            <a:cxnSpLocks/>
          </p:cNvCxnSpPr>
          <p:nvPr/>
        </p:nvCxnSpPr>
        <p:spPr>
          <a:xfrm>
            <a:off x="5913539" y="2299282"/>
            <a:ext cx="369182" cy="0"/>
          </a:xfrm>
          <a:prstGeom prst="line">
            <a:avLst/>
          </a:prstGeom>
          <a:ln w="952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7F0279E5-6B17-7A68-DEF8-D1D54C9F18AE}"/>
              </a:ext>
            </a:extLst>
          </p:cNvPr>
          <p:cNvCxnSpPr>
            <a:cxnSpLocks/>
          </p:cNvCxnSpPr>
          <p:nvPr/>
        </p:nvCxnSpPr>
        <p:spPr>
          <a:xfrm>
            <a:off x="5921681" y="3302472"/>
            <a:ext cx="369182" cy="0"/>
          </a:xfrm>
          <a:prstGeom prst="line">
            <a:avLst/>
          </a:prstGeom>
          <a:ln w="952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64D9B4CD-1B53-D8CE-D585-CDA22F02FFCC}"/>
              </a:ext>
            </a:extLst>
          </p:cNvPr>
          <p:cNvCxnSpPr>
            <a:cxnSpLocks/>
          </p:cNvCxnSpPr>
          <p:nvPr/>
        </p:nvCxnSpPr>
        <p:spPr>
          <a:xfrm flipV="1">
            <a:off x="5913538" y="4291969"/>
            <a:ext cx="369182" cy="610"/>
          </a:xfrm>
          <a:prstGeom prst="line">
            <a:avLst/>
          </a:prstGeom>
          <a:ln w="952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8" name="Rectangle 47">
            <a:extLst>
              <a:ext uri="{FF2B5EF4-FFF2-40B4-BE49-F238E27FC236}">
                <a16:creationId xmlns:a16="http://schemas.microsoft.com/office/drawing/2014/main" id="{22E52658-305E-CBBE-7C2E-8392F0870449}"/>
              </a:ext>
            </a:extLst>
          </p:cNvPr>
          <p:cNvSpPr/>
          <p:nvPr/>
        </p:nvSpPr>
        <p:spPr>
          <a:xfrm>
            <a:off x="6246796" y="2005932"/>
            <a:ext cx="2324394" cy="2591680"/>
          </a:xfrm>
          <a:prstGeom prst="rect">
            <a:avLst/>
          </a:prstGeom>
          <a:solidFill>
            <a:srgbClr val="BE266A"/>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17B22"/>
              </a:solidFill>
              <a:effectLst/>
              <a:uLnTx/>
              <a:uFillTx/>
              <a:latin typeface="Arial" panose="020B0604020202020204" pitchFamily="34" charset="0"/>
              <a:ea typeface="+mn-ea"/>
              <a:cs typeface="Arial" panose="020B0604020202020204" pitchFamily="34" charset="0"/>
            </a:endParaRPr>
          </a:p>
        </p:txBody>
      </p:sp>
      <p:pic>
        <p:nvPicPr>
          <p:cNvPr id="27" name="Graphic 26">
            <a:extLst>
              <a:ext uri="{FF2B5EF4-FFF2-40B4-BE49-F238E27FC236}">
                <a16:creationId xmlns:a16="http://schemas.microsoft.com/office/drawing/2014/main" id="{BAD71161-1FCF-142E-5387-927BA9A4E8E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474661" y="3864578"/>
            <a:ext cx="457200" cy="457200"/>
          </a:xfrm>
          <a:prstGeom prst="rect">
            <a:avLst/>
          </a:prstGeom>
        </p:spPr>
      </p:pic>
      <p:pic>
        <p:nvPicPr>
          <p:cNvPr id="25" name="Graphic 24">
            <a:extLst>
              <a:ext uri="{FF2B5EF4-FFF2-40B4-BE49-F238E27FC236}">
                <a16:creationId xmlns:a16="http://schemas.microsoft.com/office/drawing/2014/main" id="{CC3EDD3E-0D6E-1566-4DC3-F3780816325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531844" y="2232022"/>
            <a:ext cx="457200" cy="457200"/>
          </a:xfrm>
          <a:prstGeom prst="rect">
            <a:avLst/>
          </a:prstGeom>
        </p:spPr>
      </p:pic>
      <p:pic>
        <p:nvPicPr>
          <p:cNvPr id="1024" name="Picture 1023" hidden="1">
            <a:extLst>
              <a:ext uri="{FF2B5EF4-FFF2-40B4-BE49-F238E27FC236}">
                <a16:creationId xmlns:a16="http://schemas.microsoft.com/office/drawing/2014/main" id="{8B344EA3-4886-ED9C-34DC-BB4BED705451}"/>
              </a:ext>
            </a:extLst>
          </p:cNvPr>
          <p:cNvPicPr>
            <a:picLocks noChangeAspect="1"/>
          </p:cNvPicPr>
          <p:nvPr/>
        </p:nvPicPr>
        <p:blipFill>
          <a:blip r:embed="rId7"/>
          <a:srcRect l="642" r="642"/>
          <a:stretch/>
        </p:blipFill>
        <p:spPr>
          <a:xfrm>
            <a:off x="0" y="1"/>
            <a:ext cx="9144000" cy="4884737"/>
          </a:xfrm>
          <a:prstGeom prst="rect">
            <a:avLst/>
          </a:prstGeom>
        </p:spPr>
      </p:pic>
      <p:sp>
        <p:nvSpPr>
          <p:cNvPr id="4" name="Title 2">
            <a:extLst>
              <a:ext uri="{FF2B5EF4-FFF2-40B4-BE49-F238E27FC236}">
                <a16:creationId xmlns:a16="http://schemas.microsoft.com/office/drawing/2014/main" id="{AF7C1369-F90E-CD61-A801-8F7218CD9E2E}"/>
              </a:ext>
            </a:extLst>
          </p:cNvPr>
          <p:cNvSpPr txBox="1">
            <a:spLocks/>
          </p:cNvSpPr>
          <p:nvPr/>
        </p:nvSpPr>
        <p:spPr>
          <a:xfrm>
            <a:off x="493770" y="415167"/>
            <a:ext cx="6979732" cy="985458"/>
          </a:xfrm>
          <a:prstGeom prst="rect">
            <a:avLst/>
          </a:prstGeom>
        </p:spPr>
        <p:txBody>
          <a:bodyPr/>
          <a:lstStyle>
            <a:lvl1pPr marL="0" algn="l" defTabSz="457200" rtl="0" eaLnBrk="1" latinLnBrk="0" hangingPunct="1">
              <a:lnSpc>
                <a:spcPct val="100000"/>
              </a:lnSpc>
              <a:spcBef>
                <a:spcPct val="0"/>
              </a:spcBef>
              <a:buNone/>
              <a:tabLst>
                <a:tab pos="457200" algn="l"/>
              </a:tabLst>
              <a:defRPr lang="en-US" sz="2400" b="1" u="none" kern="1200" dirty="0">
                <a:solidFill>
                  <a:schemeClr val="tx2"/>
                </a:solidFill>
                <a:latin typeface="Arial" panose="020B0604020202020204" pitchFamily="34" charset="0"/>
                <a:ea typeface="+mn-ea"/>
                <a:cs typeface="Arial" panose="020B0604020202020204"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tab pos="457200" algn="l"/>
              </a:tabLst>
              <a:defRPr/>
            </a:pPr>
            <a:r>
              <a:rPr kumimoji="0" lang="en-GB"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Application and Data Security</a:t>
            </a:r>
          </a:p>
        </p:txBody>
      </p:sp>
      <p:sp>
        <p:nvSpPr>
          <p:cNvPr id="40" name="Rectangle 39">
            <a:extLst>
              <a:ext uri="{FF2B5EF4-FFF2-40B4-BE49-F238E27FC236}">
                <a16:creationId xmlns:a16="http://schemas.microsoft.com/office/drawing/2014/main" id="{DFEF388C-10A8-A423-B273-1A5C8DB8319F}"/>
              </a:ext>
            </a:extLst>
          </p:cNvPr>
          <p:cNvSpPr/>
          <p:nvPr/>
        </p:nvSpPr>
        <p:spPr>
          <a:xfrm>
            <a:off x="469579" y="1031709"/>
            <a:ext cx="8101611" cy="307777"/>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E7E6E6">
                    <a:lumMod val="75000"/>
                  </a:srgbClr>
                </a:solidFill>
                <a:effectLst/>
                <a:uLnTx/>
                <a:uFillTx/>
                <a:latin typeface="Arial" panose="020B0604020202020204" pitchFamily="34" charset="0"/>
                <a:ea typeface="+mn-ea"/>
                <a:cs typeface="Arial" panose="020B0604020202020204" pitchFamily="34" charset="0"/>
              </a:rPr>
              <a:t>Helping organizations to better understand and respond to application and API threats.</a:t>
            </a:r>
          </a:p>
        </p:txBody>
      </p:sp>
      <p:pic>
        <p:nvPicPr>
          <p:cNvPr id="26" name="Graphic 25">
            <a:extLst>
              <a:ext uri="{FF2B5EF4-FFF2-40B4-BE49-F238E27FC236}">
                <a16:creationId xmlns:a16="http://schemas.microsoft.com/office/drawing/2014/main" id="{AF5AE696-470A-4AF2-4893-916413C1C26E}"/>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503326" y="3073663"/>
            <a:ext cx="457200" cy="457200"/>
          </a:xfrm>
          <a:prstGeom prst="rect">
            <a:avLst/>
          </a:prstGeom>
        </p:spPr>
      </p:pic>
      <p:sp>
        <p:nvSpPr>
          <p:cNvPr id="34" name="TextBox 33">
            <a:extLst>
              <a:ext uri="{FF2B5EF4-FFF2-40B4-BE49-F238E27FC236}">
                <a16:creationId xmlns:a16="http://schemas.microsoft.com/office/drawing/2014/main" id="{78CD9FF6-C04F-097F-88BC-AE026EAC003C}"/>
              </a:ext>
            </a:extLst>
          </p:cNvPr>
          <p:cNvSpPr txBox="1"/>
          <p:nvPr/>
        </p:nvSpPr>
        <p:spPr>
          <a:xfrm>
            <a:off x="579338" y="1541904"/>
            <a:ext cx="1655269" cy="261610"/>
          </a:xfrm>
          <a:prstGeom prst="rect">
            <a:avLst/>
          </a:prstGeom>
          <a:noFill/>
        </p:spPr>
        <p:txBody>
          <a:bodyPr wrap="squar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Business needs</a:t>
            </a:r>
          </a:p>
        </p:txBody>
      </p:sp>
      <p:cxnSp>
        <p:nvCxnSpPr>
          <p:cNvPr id="35" name="Straight Connector 34">
            <a:extLst>
              <a:ext uri="{FF2B5EF4-FFF2-40B4-BE49-F238E27FC236}">
                <a16:creationId xmlns:a16="http://schemas.microsoft.com/office/drawing/2014/main" id="{960C44C1-52B1-C3D6-3EDA-21E08E0201FC}"/>
              </a:ext>
            </a:extLst>
          </p:cNvPr>
          <p:cNvCxnSpPr/>
          <p:nvPr/>
        </p:nvCxnSpPr>
        <p:spPr>
          <a:xfrm>
            <a:off x="579338" y="1820083"/>
            <a:ext cx="2463208" cy="0"/>
          </a:xfrm>
          <a:prstGeom prst="line">
            <a:avLst/>
          </a:prstGeom>
          <a:ln w="1587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0" name="Rectangle 49">
            <a:extLst>
              <a:ext uri="{FF2B5EF4-FFF2-40B4-BE49-F238E27FC236}">
                <a16:creationId xmlns:a16="http://schemas.microsoft.com/office/drawing/2014/main" id="{9AA9E932-EAA6-1C60-CFB2-C7004591D5BF}"/>
              </a:ext>
            </a:extLst>
          </p:cNvPr>
          <p:cNvSpPr/>
          <p:nvPr/>
        </p:nvSpPr>
        <p:spPr>
          <a:xfrm>
            <a:off x="3410377" y="1904735"/>
            <a:ext cx="2652607" cy="678436"/>
          </a:xfrm>
          <a:prstGeom prst="rect">
            <a:avLst/>
          </a:prstGeom>
          <a:solidFill>
            <a:schemeClr val="bg2">
              <a:lumMod val="10000"/>
            </a:schemeClr>
          </a:solidFill>
          <a:ln w="9525">
            <a:solidFill>
              <a:srgbClr val="BE266A"/>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432000" rIns="144000" bIns="45720" numCol="1" spcCol="0" rtlCol="0" fromWordArt="0" anchor="ctr" anchorCtr="0" forceAA="0" compatLnSpc="1">
            <a:prstTxWarp prst="textNoShape">
              <a:avLst/>
            </a:prstTxWarp>
            <a:noAutofit/>
          </a:bodyPr>
          <a:lstStyle/>
          <a:p>
            <a:pPr lvl="0" algn="ctr">
              <a:defRPr/>
            </a:pPr>
            <a:r>
              <a:rPr lang="en-US" sz="1100" b="1">
                <a:solidFill>
                  <a:srgbClr val="BE266A"/>
                </a:solidFill>
                <a:latin typeface="Arial" panose="020B0604020202020204" pitchFamily="34" charset="0"/>
                <a:cs typeface="Arial" panose="020B0604020202020204" pitchFamily="34" charset="0"/>
              </a:rPr>
              <a:t>Application and Data Security</a:t>
            </a:r>
          </a:p>
        </p:txBody>
      </p:sp>
      <p:sp>
        <p:nvSpPr>
          <p:cNvPr id="51" name="Rectangle 50">
            <a:extLst>
              <a:ext uri="{FF2B5EF4-FFF2-40B4-BE49-F238E27FC236}">
                <a16:creationId xmlns:a16="http://schemas.microsoft.com/office/drawing/2014/main" id="{A9F4412D-32C9-6B5B-FA1B-FF9254A3AB78}"/>
              </a:ext>
            </a:extLst>
          </p:cNvPr>
          <p:cNvSpPr/>
          <p:nvPr/>
        </p:nvSpPr>
        <p:spPr>
          <a:xfrm>
            <a:off x="3410377" y="2583171"/>
            <a:ext cx="2652607" cy="2041217"/>
          </a:xfrm>
          <a:prstGeom prst="rect">
            <a:avLst/>
          </a:prstGeom>
          <a:solidFill>
            <a:schemeClr val="bg2">
              <a:lumMod val="10000"/>
            </a:schemeClr>
          </a:solidFill>
          <a:ln>
            <a:solidFill>
              <a:srgbClr val="BE266A"/>
            </a:solidFill>
          </a:ln>
        </p:spPr>
        <p:txBody>
          <a:bodyPr wrap="square" lIns="144000" tIns="108000">
            <a:noAutofit/>
          </a:bodyPr>
          <a:lstStyle/>
          <a:p>
            <a:pPr marL="171450" lvl="0" indent="-171450" defTabSz="289316">
              <a:spcAft>
                <a:spcPts val="500"/>
              </a:spcAft>
              <a:buClr>
                <a:srgbClr val="FFFFFF"/>
              </a:buClr>
              <a:buFont typeface="Arial" panose="020B0604020202020204" pitchFamily="34" charset="0"/>
              <a:buChar char="•"/>
              <a:defRPr/>
            </a:pPr>
            <a:r>
              <a:rPr lang="en-US" sz="900">
                <a:solidFill>
                  <a:srgbClr val="FFFFFF"/>
                </a:solidFill>
              </a:rPr>
              <a:t>Threat and vulnerability management</a:t>
            </a:r>
          </a:p>
          <a:p>
            <a:pPr marL="171450" lvl="0" indent="-171450" defTabSz="289316">
              <a:spcAft>
                <a:spcPts val="500"/>
              </a:spcAft>
              <a:buClr>
                <a:srgbClr val="FFFFFF"/>
              </a:buClr>
              <a:buFont typeface="Arial" panose="020B0604020202020204" pitchFamily="34" charset="0"/>
              <a:buChar char="•"/>
              <a:defRPr/>
            </a:pPr>
            <a:r>
              <a:rPr lang="en-US" sz="900">
                <a:solidFill>
                  <a:srgbClr val="FFFFFF"/>
                </a:solidFill>
              </a:rPr>
              <a:t>Platform security</a:t>
            </a:r>
          </a:p>
          <a:p>
            <a:pPr marL="171450" lvl="0" indent="-171450" defTabSz="289316">
              <a:spcAft>
                <a:spcPts val="500"/>
              </a:spcAft>
              <a:buClr>
                <a:srgbClr val="FFFFFF"/>
              </a:buClr>
              <a:buFont typeface="Arial" panose="020B0604020202020204" pitchFamily="34" charset="0"/>
              <a:buChar char="•"/>
              <a:defRPr/>
            </a:pPr>
            <a:r>
              <a:rPr lang="en-US" sz="900">
                <a:solidFill>
                  <a:srgbClr val="FFFFFF"/>
                </a:solidFill>
              </a:rPr>
              <a:t>Mobile and API security</a:t>
            </a:r>
          </a:p>
          <a:p>
            <a:pPr marL="171450" lvl="0" indent="-171450" defTabSz="289316">
              <a:spcAft>
                <a:spcPts val="500"/>
              </a:spcAft>
              <a:buClr>
                <a:srgbClr val="FFFFFF"/>
              </a:buClr>
              <a:buFont typeface="Arial" panose="020B0604020202020204" pitchFamily="34" charset="0"/>
              <a:buChar char="•"/>
              <a:defRPr/>
            </a:pPr>
            <a:r>
              <a:rPr lang="en-US" sz="900">
                <a:solidFill>
                  <a:srgbClr val="FFFFFF"/>
                </a:solidFill>
              </a:rPr>
              <a:t>Insider threat protection</a:t>
            </a:r>
          </a:p>
          <a:p>
            <a:pPr marL="171450" lvl="0" indent="-171450" defTabSz="289316">
              <a:spcAft>
                <a:spcPts val="500"/>
              </a:spcAft>
              <a:buClr>
                <a:srgbClr val="FFFFFF"/>
              </a:buClr>
              <a:buFont typeface="Arial" panose="020B0604020202020204" pitchFamily="34" charset="0"/>
              <a:buChar char="•"/>
              <a:defRPr/>
            </a:pPr>
            <a:r>
              <a:rPr lang="en-US" sz="900">
                <a:solidFill>
                  <a:srgbClr val="FFFFFF"/>
                </a:solidFill>
              </a:rPr>
              <a:t>Data protection enabling business transformation</a:t>
            </a:r>
          </a:p>
          <a:p>
            <a:pPr marL="171450" lvl="0" indent="-171450" defTabSz="289316">
              <a:spcAft>
                <a:spcPts val="500"/>
              </a:spcAft>
              <a:buClr>
                <a:srgbClr val="FFFFFF"/>
              </a:buClr>
              <a:buFont typeface="Arial" panose="020B0604020202020204" pitchFamily="34" charset="0"/>
              <a:buChar char="•"/>
              <a:defRPr/>
            </a:pPr>
            <a:r>
              <a:rPr lang="en-US" sz="900">
                <a:solidFill>
                  <a:srgbClr val="FFFFFF"/>
                </a:solidFill>
              </a:rPr>
              <a:t>Privacy-centric data security</a:t>
            </a:r>
          </a:p>
          <a:p>
            <a:pPr marL="171450" lvl="0" indent="-171450" defTabSz="289316">
              <a:spcAft>
                <a:spcPts val="500"/>
              </a:spcAft>
              <a:buClr>
                <a:srgbClr val="FFFFFF"/>
              </a:buClr>
              <a:buFont typeface="Arial" panose="020B0604020202020204" pitchFamily="34" charset="0"/>
              <a:buChar char="•"/>
              <a:defRPr/>
            </a:pPr>
            <a:r>
              <a:rPr lang="en-US" sz="900">
                <a:solidFill>
                  <a:srgbClr val="FFFFFF"/>
                </a:solidFill>
              </a:rPr>
              <a:t>Managed data security services</a:t>
            </a:r>
          </a:p>
        </p:txBody>
      </p:sp>
      <p:sp>
        <p:nvSpPr>
          <p:cNvPr id="53" name="Rectangle 52">
            <a:extLst>
              <a:ext uri="{FF2B5EF4-FFF2-40B4-BE49-F238E27FC236}">
                <a16:creationId xmlns:a16="http://schemas.microsoft.com/office/drawing/2014/main" id="{E55F4C15-E94C-32D4-A230-828F5F3D8085}"/>
              </a:ext>
            </a:extLst>
          </p:cNvPr>
          <p:cNvSpPr/>
          <p:nvPr/>
        </p:nvSpPr>
        <p:spPr>
          <a:xfrm>
            <a:off x="6952384" y="2220937"/>
            <a:ext cx="1618806" cy="475200"/>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lvl="0">
              <a:defRPr/>
            </a:pPr>
            <a:r>
              <a:rPr lang="en-US" sz="900">
                <a:solidFill>
                  <a:srgbClr val="FFFFFF"/>
                </a:solidFill>
              </a:rPr>
              <a:t>Improved security </a:t>
            </a:r>
            <a:br>
              <a:rPr lang="en-US" sz="900">
                <a:solidFill>
                  <a:srgbClr val="FFFFFF"/>
                </a:solidFill>
              </a:rPr>
            </a:br>
            <a:r>
              <a:rPr lang="en-US" sz="900">
                <a:solidFill>
                  <a:srgbClr val="FFFFFF"/>
                </a:solidFill>
              </a:rPr>
              <a:t>and risk posture</a:t>
            </a:r>
          </a:p>
        </p:txBody>
      </p:sp>
      <p:sp>
        <p:nvSpPr>
          <p:cNvPr id="54" name="Rectangle 53">
            <a:extLst>
              <a:ext uri="{FF2B5EF4-FFF2-40B4-BE49-F238E27FC236}">
                <a16:creationId xmlns:a16="http://schemas.microsoft.com/office/drawing/2014/main" id="{C6071E86-CA2A-D035-5D68-65A43DE376DC}"/>
              </a:ext>
            </a:extLst>
          </p:cNvPr>
          <p:cNvSpPr/>
          <p:nvPr/>
        </p:nvSpPr>
        <p:spPr>
          <a:xfrm>
            <a:off x="6960527" y="3064912"/>
            <a:ext cx="1610663" cy="475200"/>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lvl="0">
              <a:defRPr/>
            </a:pPr>
            <a:r>
              <a:rPr lang="en-US" sz="900">
                <a:solidFill>
                  <a:srgbClr val="FFFFFF"/>
                </a:solidFill>
                <a:latin typeface="Arial" panose="020B0604020202020204" pitchFamily="34" charset="0"/>
                <a:cs typeface="Arial" panose="020B0604020202020204" pitchFamily="34" charset="0"/>
              </a:rPr>
              <a:t>Real-time identification and mitigation of platform risks</a:t>
            </a:r>
          </a:p>
        </p:txBody>
      </p:sp>
      <p:sp>
        <p:nvSpPr>
          <p:cNvPr id="55" name="Rectangle 54">
            <a:extLst>
              <a:ext uri="{FF2B5EF4-FFF2-40B4-BE49-F238E27FC236}">
                <a16:creationId xmlns:a16="http://schemas.microsoft.com/office/drawing/2014/main" id="{88B93A5A-8B6E-462D-9DE7-93923740C221}"/>
              </a:ext>
            </a:extLst>
          </p:cNvPr>
          <p:cNvSpPr/>
          <p:nvPr/>
        </p:nvSpPr>
        <p:spPr>
          <a:xfrm>
            <a:off x="6952384" y="3905721"/>
            <a:ext cx="1618806" cy="475200"/>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lvl="0">
              <a:defRPr/>
            </a:pPr>
            <a:r>
              <a:rPr lang="en-US" sz="900">
                <a:solidFill>
                  <a:srgbClr val="FFFFFF"/>
                </a:solidFill>
                <a:latin typeface="Arial" panose="020B0604020202020204" pitchFamily="34" charset="0"/>
                <a:cs typeface="Arial" panose="020B0604020202020204" pitchFamily="34" charset="0"/>
              </a:rPr>
              <a:t>Discovery, identification and end-to-end protection for data at rest, in motion and in use</a:t>
            </a:r>
          </a:p>
        </p:txBody>
      </p:sp>
      <p:sp>
        <p:nvSpPr>
          <p:cNvPr id="36" name="Oval 35">
            <a:extLst>
              <a:ext uri="{FF2B5EF4-FFF2-40B4-BE49-F238E27FC236}">
                <a16:creationId xmlns:a16="http://schemas.microsoft.com/office/drawing/2014/main" id="{EE63640A-4038-1F59-546C-1BE170E50CDD}"/>
              </a:ext>
            </a:extLst>
          </p:cNvPr>
          <p:cNvSpPr/>
          <p:nvPr/>
        </p:nvSpPr>
        <p:spPr>
          <a:xfrm>
            <a:off x="4307343" y="1465067"/>
            <a:ext cx="844766" cy="844766"/>
          </a:xfrm>
          <a:prstGeom prst="ellipse">
            <a:avLst/>
          </a:prstGeom>
          <a:solidFill>
            <a:srgbClr val="BE266A"/>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37" name="Graphic 30">
            <a:extLst>
              <a:ext uri="{FF2B5EF4-FFF2-40B4-BE49-F238E27FC236}">
                <a16:creationId xmlns:a16="http://schemas.microsoft.com/office/drawing/2014/main" id="{C2E0C7F5-029F-810C-ACA9-F150AF89084E}"/>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4515943" y="1677274"/>
            <a:ext cx="427566" cy="427566"/>
          </a:xfrm>
          <a:prstGeom prst="rect">
            <a:avLst/>
          </a:prstGeom>
        </p:spPr>
      </p:pic>
      <p:cxnSp>
        <p:nvCxnSpPr>
          <p:cNvPr id="1043" name="Straight Connector 1042">
            <a:extLst>
              <a:ext uri="{FF2B5EF4-FFF2-40B4-BE49-F238E27FC236}">
                <a16:creationId xmlns:a16="http://schemas.microsoft.com/office/drawing/2014/main" id="{9135EC78-5CE7-A2E4-9312-F44B76332CE2}"/>
              </a:ext>
            </a:extLst>
          </p:cNvPr>
          <p:cNvCxnSpPr>
            <a:cxnSpLocks/>
          </p:cNvCxnSpPr>
          <p:nvPr/>
        </p:nvCxnSpPr>
        <p:spPr>
          <a:xfrm>
            <a:off x="3228271" y="2176274"/>
            <a:ext cx="171639" cy="726"/>
          </a:xfrm>
          <a:prstGeom prst="line">
            <a:avLst/>
          </a:prstGeom>
          <a:ln w="952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44" name="Straight Connector 1043">
            <a:extLst>
              <a:ext uri="{FF2B5EF4-FFF2-40B4-BE49-F238E27FC236}">
                <a16:creationId xmlns:a16="http://schemas.microsoft.com/office/drawing/2014/main" id="{BCBDBF1C-00F0-DEEC-5401-0A98E22F612F}"/>
              </a:ext>
            </a:extLst>
          </p:cNvPr>
          <p:cNvCxnSpPr>
            <a:cxnSpLocks/>
          </p:cNvCxnSpPr>
          <p:nvPr/>
        </p:nvCxnSpPr>
        <p:spPr>
          <a:xfrm>
            <a:off x="3236414" y="2739495"/>
            <a:ext cx="163495" cy="0"/>
          </a:xfrm>
          <a:prstGeom prst="line">
            <a:avLst/>
          </a:prstGeom>
          <a:ln w="952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45" name="Straight Connector 1044">
            <a:extLst>
              <a:ext uri="{FF2B5EF4-FFF2-40B4-BE49-F238E27FC236}">
                <a16:creationId xmlns:a16="http://schemas.microsoft.com/office/drawing/2014/main" id="{6F619AD7-9BC4-E8E9-C06E-324C9256A2E2}"/>
              </a:ext>
            </a:extLst>
          </p:cNvPr>
          <p:cNvCxnSpPr>
            <a:cxnSpLocks/>
          </p:cNvCxnSpPr>
          <p:nvPr/>
        </p:nvCxnSpPr>
        <p:spPr>
          <a:xfrm>
            <a:off x="3228271" y="3300318"/>
            <a:ext cx="171638" cy="0"/>
          </a:xfrm>
          <a:prstGeom prst="line">
            <a:avLst/>
          </a:prstGeom>
          <a:ln w="952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46" name="Straight Connector 1045">
            <a:extLst>
              <a:ext uri="{FF2B5EF4-FFF2-40B4-BE49-F238E27FC236}">
                <a16:creationId xmlns:a16="http://schemas.microsoft.com/office/drawing/2014/main" id="{8116108B-7B02-E466-8D03-9E2ADE74B93B}"/>
              </a:ext>
            </a:extLst>
          </p:cNvPr>
          <p:cNvCxnSpPr>
            <a:cxnSpLocks/>
          </p:cNvCxnSpPr>
          <p:nvPr/>
        </p:nvCxnSpPr>
        <p:spPr>
          <a:xfrm>
            <a:off x="3238495" y="3862503"/>
            <a:ext cx="163495" cy="0"/>
          </a:xfrm>
          <a:prstGeom prst="line">
            <a:avLst/>
          </a:prstGeom>
          <a:ln w="952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47" name="Straight Connector 1046">
            <a:extLst>
              <a:ext uri="{FF2B5EF4-FFF2-40B4-BE49-F238E27FC236}">
                <a16:creationId xmlns:a16="http://schemas.microsoft.com/office/drawing/2014/main" id="{68F776E9-FE04-6897-10F6-CC79710A7578}"/>
              </a:ext>
            </a:extLst>
          </p:cNvPr>
          <p:cNvCxnSpPr>
            <a:cxnSpLocks/>
          </p:cNvCxnSpPr>
          <p:nvPr/>
        </p:nvCxnSpPr>
        <p:spPr>
          <a:xfrm>
            <a:off x="3230352" y="4419135"/>
            <a:ext cx="171638" cy="0"/>
          </a:xfrm>
          <a:prstGeom prst="line">
            <a:avLst/>
          </a:prstGeom>
          <a:ln w="952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48" name="Arrow: Pentagon 28">
            <a:extLst>
              <a:ext uri="{FF2B5EF4-FFF2-40B4-BE49-F238E27FC236}">
                <a16:creationId xmlns:a16="http://schemas.microsoft.com/office/drawing/2014/main" id="{3DBB5D7D-6131-9C5F-F30F-3BCD66136E6C}"/>
              </a:ext>
            </a:extLst>
          </p:cNvPr>
          <p:cNvSpPr/>
          <p:nvPr/>
        </p:nvSpPr>
        <p:spPr>
          <a:xfrm>
            <a:off x="567521" y="1983593"/>
            <a:ext cx="2668893" cy="390640"/>
          </a:xfrm>
          <a:prstGeom prst="homePlate">
            <a:avLst/>
          </a:prstGeom>
          <a:no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Secure connection via new channels</a:t>
            </a:r>
          </a:p>
        </p:txBody>
      </p:sp>
      <p:sp>
        <p:nvSpPr>
          <p:cNvPr id="1049" name="Arrow: Pentagon 30">
            <a:extLst>
              <a:ext uri="{FF2B5EF4-FFF2-40B4-BE49-F238E27FC236}">
                <a16:creationId xmlns:a16="http://schemas.microsoft.com/office/drawing/2014/main" id="{F924CBC8-77C1-3C2D-571A-D90F0E0BEC14}"/>
              </a:ext>
            </a:extLst>
          </p:cNvPr>
          <p:cNvSpPr/>
          <p:nvPr/>
        </p:nvSpPr>
        <p:spPr>
          <a:xfrm>
            <a:off x="575664" y="2544416"/>
            <a:ext cx="2660749" cy="390640"/>
          </a:xfrm>
          <a:prstGeom prst="homePlate">
            <a:avLst/>
          </a:prstGeom>
          <a:no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Protection of mission-critical platforms</a:t>
            </a:r>
          </a:p>
        </p:txBody>
      </p:sp>
      <p:sp>
        <p:nvSpPr>
          <p:cNvPr id="1050" name="Arrow: Pentagon 35">
            <a:extLst>
              <a:ext uri="{FF2B5EF4-FFF2-40B4-BE49-F238E27FC236}">
                <a16:creationId xmlns:a16="http://schemas.microsoft.com/office/drawing/2014/main" id="{6E42B3F4-2F37-CDE7-DA96-A7B4D01AF364}"/>
              </a:ext>
            </a:extLst>
          </p:cNvPr>
          <p:cNvSpPr/>
          <p:nvPr/>
        </p:nvSpPr>
        <p:spPr>
          <a:xfrm>
            <a:off x="567521" y="3105239"/>
            <a:ext cx="2668893" cy="390640"/>
          </a:xfrm>
          <a:prstGeom prst="homePlate">
            <a:avLst/>
          </a:prstGeom>
          <a:no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Secure applications and organizational data </a:t>
            </a:r>
          </a:p>
        </p:txBody>
      </p:sp>
      <p:sp>
        <p:nvSpPr>
          <p:cNvPr id="1051" name="Arrow: Pentagon 35">
            <a:extLst>
              <a:ext uri="{FF2B5EF4-FFF2-40B4-BE49-F238E27FC236}">
                <a16:creationId xmlns:a16="http://schemas.microsoft.com/office/drawing/2014/main" id="{5054C1DD-6771-15C6-D3D9-E9A874FB9182}"/>
              </a:ext>
            </a:extLst>
          </p:cNvPr>
          <p:cNvSpPr/>
          <p:nvPr/>
        </p:nvSpPr>
        <p:spPr>
          <a:xfrm>
            <a:off x="567521" y="3666062"/>
            <a:ext cx="2668893" cy="390640"/>
          </a:xfrm>
          <a:prstGeom prst="homePlate">
            <a:avLst/>
          </a:prstGeom>
          <a:no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Evolving data breach threat landscape </a:t>
            </a:r>
            <a:r>
              <a:rPr lang="en-US" sz="900">
                <a:solidFill>
                  <a:srgbClr val="FFFFFF"/>
                </a:solidFill>
                <a:latin typeface="Arial" panose="020B0604020202020204" pitchFamily="34" charset="0"/>
                <a:cs typeface="Arial" panose="020B0604020202020204" pitchFamily="34" charset="0"/>
              </a:rPr>
              <a:t>(e.g. </a:t>
            </a:r>
            <a:r>
              <a:rPr kumimoji="0" lang="en-US" sz="900" b="0"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BYOD, cloud, IoT)</a:t>
            </a:r>
          </a:p>
        </p:txBody>
      </p:sp>
      <p:sp>
        <p:nvSpPr>
          <p:cNvPr id="1052" name="Arrow: Pentagon 35">
            <a:extLst>
              <a:ext uri="{FF2B5EF4-FFF2-40B4-BE49-F238E27FC236}">
                <a16:creationId xmlns:a16="http://schemas.microsoft.com/office/drawing/2014/main" id="{3BD4D454-DD52-2740-B9F0-2C08A84ACA06}"/>
              </a:ext>
            </a:extLst>
          </p:cNvPr>
          <p:cNvSpPr/>
          <p:nvPr/>
        </p:nvSpPr>
        <p:spPr>
          <a:xfrm>
            <a:off x="567520" y="4226884"/>
            <a:ext cx="2668893" cy="390640"/>
          </a:xfrm>
          <a:prstGeom prst="homePlate">
            <a:avLst/>
          </a:prstGeom>
          <a:no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Data privacy and protection compliance</a:t>
            </a:r>
          </a:p>
        </p:txBody>
      </p:sp>
      <p:cxnSp>
        <p:nvCxnSpPr>
          <p:cNvPr id="1053" name="Straight Connector 1052">
            <a:extLst>
              <a:ext uri="{FF2B5EF4-FFF2-40B4-BE49-F238E27FC236}">
                <a16:creationId xmlns:a16="http://schemas.microsoft.com/office/drawing/2014/main" id="{721F229A-F20C-EA3A-51C7-0260061F6CC1}"/>
              </a:ext>
            </a:extLst>
          </p:cNvPr>
          <p:cNvCxnSpPr>
            <a:cxnSpLocks/>
          </p:cNvCxnSpPr>
          <p:nvPr/>
        </p:nvCxnSpPr>
        <p:spPr>
          <a:xfrm>
            <a:off x="6504553" y="2870686"/>
            <a:ext cx="1232600" cy="0"/>
          </a:xfrm>
          <a:prstGeom prst="line">
            <a:avLst/>
          </a:prstGeom>
          <a:ln w="3175">
            <a:solidFill>
              <a:schemeClr val="bg1"/>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54" name="Straight Connector 1053">
            <a:extLst>
              <a:ext uri="{FF2B5EF4-FFF2-40B4-BE49-F238E27FC236}">
                <a16:creationId xmlns:a16="http://schemas.microsoft.com/office/drawing/2014/main" id="{A97B1E12-45C8-425C-6911-297EA3ABDF98}"/>
              </a:ext>
            </a:extLst>
          </p:cNvPr>
          <p:cNvCxnSpPr>
            <a:cxnSpLocks/>
          </p:cNvCxnSpPr>
          <p:nvPr/>
        </p:nvCxnSpPr>
        <p:spPr>
          <a:xfrm>
            <a:off x="6504553" y="3695490"/>
            <a:ext cx="1232600" cy="0"/>
          </a:xfrm>
          <a:prstGeom prst="line">
            <a:avLst/>
          </a:prstGeom>
          <a:ln w="3175">
            <a:solidFill>
              <a:schemeClr val="bg1"/>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57" name="TextBox 1056">
            <a:extLst>
              <a:ext uri="{FF2B5EF4-FFF2-40B4-BE49-F238E27FC236}">
                <a16:creationId xmlns:a16="http://schemas.microsoft.com/office/drawing/2014/main" id="{1919AD25-E49A-3597-7F40-4540AEB4F80F}"/>
              </a:ext>
            </a:extLst>
          </p:cNvPr>
          <p:cNvSpPr txBox="1"/>
          <p:nvPr/>
        </p:nvSpPr>
        <p:spPr>
          <a:xfrm>
            <a:off x="6246796" y="1541904"/>
            <a:ext cx="1925618" cy="261610"/>
          </a:xfrm>
          <a:prstGeom prst="rect">
            <a:avLst/>
          </a:prstGeom>
          <a:noFill/>
        </p:spPr>
        <p:txBody>
          <a:bodyPr wrap="squar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Business outcomes</a:t>
            </a:r>
          </a:p>
        </p:txBody>
      </p:sp>
      <p:cxnSp>
        <p:nvCxnSpPr>
          <p:cNvPr id="1058" name="Straight Connector 1057">
            <a:extLst>
              <a:ext uri="{FF2B5EF4-FFF2-40B4-BE49-F238E27FC236}">
                <a16:creationId xmlns:a16="http://schemas.microsoft.com/office/drawing/2014/main" id="{83E5E4E1-7CA0-790A-69BE-BE9754513ACF}"/>
              </a:ext>
            </a:extLst>
          </p:cNvPr>
          <p:cNvCxnSpPr>
            <a:cxnSpLocks/>
          </p:cNvCxnSpPr>
          <p:nvPr/>
        </p:nvCxnSpPr>
        <p:spPr>
          <a:xfrm>
            <a:off x="6253447" y="1820083"/>
            <a:ext cx="2317743" cy="0"/>
          </a:xfrm>
          <a:prstGeom prst="line">
            <a:avLst/>
          </a:prstGeom>
          <a:ln w="1587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3901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1D9A721C-BDF1-1968-84E7-D1FFF0AE6CE8}"/>
              </a:ext>
            </a:extLst>
          </p:cNvPr>
          <p:cNvCxnSpPr>
            <a:cxnSpLocks/>
          </p:cNvCxnSpPr>
          <p:nvPr/>
        </p:nvCxnSpPr>
        <p:spPr>
          <a:xfrm>
            <a:off x="5913539" y="2299282"/>
            <a:ext cx="369182" cy="0"/>
          </a:xfrm>
          <a:prstGeom prst="line">
            <a:avLst/>
          </a:prstGeom>
          <a:ln w="952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D52A54FE-2678-1B00-B850-307FBA86C2AB}"/>
              </a:ext>
            </a:extLst>
          </p:cNvPr>
          <p:cNvCxnSpPr>
            <a:cxnSpLocks/>
          </p:cNvCxnSpPr>
          <p:nvPr/>
        </p:nvCxnSpPr>
        <p:spPr>
          <a:xfrm>
            <a:off x="5921681" y="3302472"/>
            <a:ext cx="369182" cy="0"/>
          </a:xfrm>
          <a:prstGeom prst="line">
            <a:avLst/>
          </a:prstGeom>
          <a:ln w="952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80671EE-5207-45A6-2214-19448934DF4A}"/>
              </a:ext>
            </a:extLst>
          </p:cNvPr>
          <p:cNvCxnSpPr>
            <a:cxnSpLocks/>
          </p:cNvCxnSpPr>
          <p:nvPr/>
        </p:nvCxnSpPr>
        <p:spPr>
          <a:xfrm flipV="1">
            <a:off x="5913538" y="4291969"/>
            <a:ext cx="369182" cy="610"/>
          </a:xfrm>
          <a:prstGeom prst="line">
            <a:avLst/>
          </a:prstGeom>
          <a:ln w="952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1C2BC0BE-839D-7D83-906D-CBD58F2C768C}"/>
              </a:ext>
            </a:extLst>
          </p:cNvPr>
          <p:cNvCxnSpPr>
            <a:cxnSpLocks/>
          </p:cNvCxnSpPr>
          <p:nvPr/>
        </p:nvCxnSpPr>
        <p:spPr>
          <a:xfrm>
            <a:off x="3240088" y="2300526"/>
            <a:ext cx="171639" cy="726"/>
          </a:xfrm>
          <a:prstGeom prst="line">
            <a:avLst/>
          </a:prstGeom>
          <a:ln w="952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97B59C54-4CA8-111E-60E5-AC18B8E51535}"/>
              </a:ext>
            </a:extLst>
          </p:cNvPr>
          <p:cNvCxnSpPr>
            <a:cxnSpLocks/>
          </p:cNvCxnSpPr>
          <p:nvPr/>
        </p:nvCxnSpPr>
        <p:spPr>
          <a:xfrm>
            <a:off x="3248231" y="3294965"/>
            <a:ext cx="163495" cy="0"/>
          </a:xfrm>
          <a:prstGeom prst="line">
            <a:avLst/>
          </a:prstGeom>
          <a:ln w="952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6D1410AA-866D-B4BC-2D24-ADA6F891693E}"/>
              </a:ext>
            </a:extLst>
          </p:cNvPr>
          <p:cNvCxnSpPr>
            <a:cxnSpLocks/>
          </p:cNvCxnSpPr>
          <p:nvPr/>
        </p:nvCxnSpPr>
        <p:spPr>
          <a:xfrm>
            <a:off x="3240088" y="4293557"/>
            <a:ext cx="171638" cy="0"/>
          </a:xfrm>
          <a:prstGeom prst="line">
            <a:avLst/>
          </a:prstGeom>
          <a:ln w="952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24" name="Picture 1023" hidden="1">
            <a:extLst>
              <a:ext uri="{FF2B5EF4-FFF2-40B4-BE49-F238E27FC236}">
                <a16:creationId xmlns:a16="http://schemas.microsoft.com/office/drawing/2014/main" id="{8B344EA3-4886-ED9C-34DC-BB4BED705451}"/>
              </a:ext>
            </a:extLst>
          </p:cNvPr>
          <p:cNvPicPr>
            <a:picLocks noChangeAspect="1"/>
          </p:cNvPicPr>
          <p:nvPr/>
        </p:nvPicPr>
        <p:blipFill>
          <a:blip r:embed="rId3"/>
          <a:srcRect l="642" r="642"/>
          <a:stretch/>
        </p:blipFill>
        <p:spPr>
          <a:xfrm>
            <a:off x="0" y="1"/>
            <a:ext cx="9144000" cy="4884737"/>
          </a:xfrm>
          <a:prstGeom prst="rect">
            <a:avLst/>
          </a:prstGeom>
        </p:spPr>
      </p:pic>
      <p:sp>
        <p:nvSpPr>
          <p:cNvPr id="4" name="Title 2">
            <a:extLst>
              <a:ext uri="{FF2B5EF4-FFF2-40B4-BE49-F238E27FC236}">
                <a16:creationId xmlns:a16="http://schemas.microsoft.com/office/drawing/2014/main" id="{AF7C1369-F90E-CD61-A801-8F7218CD9E2E}"/>
              </a:ext>
            </a:extLst>
          </p:cNvPr>
          <p:cNvSpPr txBox="1">
            <a:spLocks/>
          </p:cNvSpPr>
          <p:nvPr/>
        </p:nvSpPr>
        <p:spPr>
          <a:xfrm>
            <a:off x="469580" y="415167"/>
            <a:ext cx="6979732" cy="543226"/>
          </a:xfrm>
          <a:prstGeom prst="rect">
            <a:avLst/>
          </a:prstGeom>
        </p:spPr>
        <p:txBody>
          <a:bodyPr/>
          <a:lstStyle>
            <a:lvl1pPr marL="0" algn="l" defTabSz="457200" rtl="0" eaLnBrk="1" latinLnBrk="0" hangingPunct="1">
              <a:lnSpc>
                <a:spcPct val="100000"/>
              </a:lnSpc>
              <a:spcBef>
                <a:spcPct val="0"/>
              </a:spcBef>
              <a:buNone/>
              <a:tabLst>
                <a:tab pos="457200" algn="l"/>
              </a:tabLst>
              <a:defRPr lang="en-US" sz="2400" b="1" u="none" kern="1200" dirty="0">
                <a:solidFill>
                  <a:schemeClr val="tx2"/>
                </a:solidFill>
                <a:latin typeface="Arial" panose="020B0604020202020204" pitchFamily="34" charset="0"/>
                <a:ea typeface="+mn-ea"/>
                <a:cs typeface="Arial" panose="020B0604020202020204"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tab pos="457200" algn="l"/>
              </a:tabLst>
              <a:defRPr/>
            </a:pPr>
            <a:r>
              <a:rPr kumimoji="0" lang="en-US" sz="2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Security</a:t>
            </a: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Intelligence and Analytics</a:t>
            </a:r>
          </a:p>
        </p:txBody>
      </p:sp>
      <p:sp>
        <p:nvSpPr>
          <p:cNvPr id="47" name="Rectangle 46">
            <a:extLst>
              <a:ext uri="{FF2B5EF4-FFF2-40B4-BE49-F238E27FC236}">
                <a16:creationId xmlns:a16="http://schemas.microsoft.com/office/drawing/2014/main" id="{CDE22A70-F16A-A544-DD68-0FA2808797F5}"/>
              </a:ext>
            </a:extLst>
          </p:cNvPr>
          <p:cNvSpPr/>
          <p:nvPr/>
        </p:nvSpPr>
        <p:spPr>
          <a:xfrm>
            <a:off x="469579" y="1031709"/>
            <a:ext cx="8101611" cy="307777"/>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rPr>
              <a:t>Combatting against cyber threats through Managed Detection and </a:t>
            </a:r>
            <a:r>
              <a:rPr lang="en-US" sz="1400">
                <a:solidFill>
                  <a:srgbClr val="E7E6E6">
                    <a:lumMod val="75000"/>
                  </a:srgbClr>
                </a:solidFill>
                <a:latin typeface="Arial" panose="020B0604020202020204" pitchFamily="34" charset="0"/>
                <a:cs typeface="Arial" panose="020B0604020202020204" pitchFamily="34" charset="0"/>
              </a:rPr>
              <a:t>Response (MDR)</a:t>
            </a:r>
            <a:r>
              <a:rPr kumimoji="0" lang="en-US" sz="1400" b="0" i="0" u="none" strike="noStrike" kern="1200" cap="none" spc="0" normalizeH="0" baseline="0" noProof="0">
                <a:ln>
                  <a:noFill/>
                </a:ln>
                <a:solidFill>
                  <a:srgbClr val="E7E6E6">
                    <a:lumMod val="75000"/>
                  </a:srgbClr>
                </a:solidFill>
                <a:effectLst/>
                <a:uLnTx/>
                <a:uFillTx/>
                <a:latin typeface="Arial" panose="020B0604020202020204" pitchFamily="34" charset="0"/>
                <a:ea typeface="+mn-ea"/>
                <a:cs typeface="Arial" panose="020B0604020202020204" pitchFamily="34" charset="0"/>
              </a:rPr>
              <a:t> services.</a:t>
            </a:r>
          </a:p>
        </p:txBody>
      </p:sp>
      <p:sp>
        <p:nvSpPr>
          <p:cNvPr id="2" name="TextBox 1">
            <a:extLst>
              <a:ext uri="{FF2B5EF4-FFF2-40B4-BE49-F238E27FC236}">
                <a16:creationId xmlns:a16="http://schemas.microsoft.com/office/drawing/2014/main" id="{266730F5-C75A-1E50-0A2F-8A0F41E4BE62}"/>
              </a:ext>
            </a:extLst>
          </p:cNvPr>
          <p:cNvSpPr txBox="1"/>
          <p:nvPr/>
        </p:nvSpPr>
        <p:spPr>
          <a:xfrm>
            <a:off x="6246796" y="1541904"/>
            <a:ext cx="1925618" cy="261610"/>
          </a:xfrm>
          <a:prstGeom prst="rect">
            <a:avLst/>
          </a:prstGeom>
          <a:noFill/>
        </p:spPr>
        <p:txBody>
          <a:bodyPr wrap="squar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Business outcomes</a:t>
            </a:r>
          </a:p>
        </p:txBody>
      </p:sp>
      <p:sp>
        <p:nvSpPr>
          <p:cNvPr id="3" name="TextBox 2">
            <a:extLst>
              <a:ext uri="{FF2B5EF4-FFF2-40B4-BE49-F238E27FC236}">
                <a16:creationId xmlns:a16="http://schemas.microsoft.com/office/drawing/2014/main" id="{F29CEE2A-DB56-21C7-9829-69D74F3109A6}"/>
              </a:ext>
            </a:extLst>
          </p:cNvPr>
          <p:cNvSpPr txBox="1"/>
          <p:nvPr/>
        </p:nvSpPr>
        <p:spPr>
          <a:xfrm>
            <a:off x="579338" y="1541904"/>
            <a:ext cx="1655269" cy="261610"/>
          </a:xfrm>
          <a:prstGeom prst="rect">
            <a:avLst/>
          </a:prstGeom>
          <a:noFill/>
        </p:spPr>
        <p:txBody>
          <a:bodyPr wrap="square" l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Business needs</a:t>
            </a:r>
          </a:p>
        </p:txBody>
      </p:sp>
      <p:cxnSp>
        <p:nvCxnSpPr>
          <p:cNvPr id="5" name="Straight Connector 4">
            <a:extLst>
              <a:ext uri="{FF2B5EF4-FFF2-40B4-BE49-F238E27FC236}">
                <a16:creationId xmlns:a16="http://schemas.microsoft.com/office/drawing/2014/main" id="{A8FBBDD8-82F3-5A66-8B47-BDC1C1C8D505}"/>
              </a:ext>
            </a:extLst>
          </p:cNvPr>
          <p:cNvCxnSpPr/>
          <p:nvPr/>
        </p:nvCxnSpPr>
        <p:spPr>
          <a:xfrm>
            <a:off x="579338" y="1820083"/>
            <a:ext cx="2463208" cy="0"/>
          </a:xfrm>
          <a:prstGeom prst="line">
            <a:avLst/>
          </a:prstGeom>
          <a:ln w="1587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D20504F5-4E12-14AA-37E6-789273DA93C2}"/>
              </a:ext>
            </a:extLst>
          </p:cNvPr>
          <p:cNvCxnSpPr>
            <a:cxnSpLocks/>
          </p:cNvCxnSpPr>
          <p:nvPr/>
        </p:nvCxnSpPr>
        <p:spPr>
          <a:xfrm>
            <a:off x="6253447" y="1820083"/>
            <a:ext cx="2317743" cy="0"/>
          </a:xfrm>
          <a:prstGeom prst="line">
            <a:avLst/>
          </a:prstGeom>
          <a:ln w="15875">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Arrow: Pentagon 28">
            <a:extLst>
              <a:ext uri="{FF2B5EF4-FFF2-40B4-BE49-F238E27FC236}">
                <a16:creationId xmlns:a16="http://schemas.microsoft.com/office/drawing/2014/main" id="{CA5602DB-20FE-988F-392B-CA19283654B7}"/>
              </a:ext>
            </a:extLst>
          </p:cNvPr>
          <p:cNvSpPr/>
          <p:nvPr/>
        </p:nvSpPr>
        <p:spPr>
          <a:xfrm>
            <a:off x="579338" y="1995492"/>
            <a:ext cx="2668893" cy="610067"/>
          </a:xfrm>
          <a:prstGeom prst="homePlate">
            <a:avLst/>
          </a:prstGeom>
          <a:no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Establish 24x7 Cyber Defense Centers</a:t>
            </a:r>
          </a:p>
        </p:txBody>
      </p:sp>
      <p:sp>
        <p:nvSpPr>
          <p:cNvPr id="9" name="Arrow: Pentagon 30">
            <a:extLst>
              <a:ext uri="{FF2B5EF4-FFF2-40B4-BE49-F238E27FC236}">
                <a16:creationId xmlns:a16="http://schemas.microsoft.com/office/drawing/2014/main" id="{BB916BA7-C7F6-F832-E331-DDD619B57FF2}"/>
              </a:ext>
            </a:extLst>
          </p:cNvPr>
          <p:cNvSpPr/>
          <p:nvPr/>
        </p:nvSpPr>
        <p:spPr>
          <a:xfrm>
            <a:off x="587481" y="2991519"/>
            <a:ext cx="2660750" cy="610067"/>
          </a:xfrm>
          <a:prstGeom prst="homePlate">
            <a:avLst/>
          </a:prstGeom>
          <a:no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Proactive mitigation for emerging threats (e.g. ransomware and zero-day)</a:t>
            </a:r>
          </a:p>
        </p:txBody>
      </p:sp>
      <p:sp>
        <p:nvSpPr>
          <p:cNvPr id="10" name="Arrow: Pentagon 35">
            <a:extLst>
              <a:ext uri="{FF2B5EF4-FFF2-40B4-BE49-F238E27FC236}">
                <a16:creationId xmlns:a16="http://schemas.microsoft.com/office/drawing/2014/main" id="{7221FA23-B9CE-ECA7-A71E-9E838D623654}"/>
              </a:ext>
            </a:extLst>
          </p:cNvPr>
          <p:cNvSpPr/>
          <p:nvPr/>
        </p:nvSpPr>
        <p:spPr>
          <a:xfrm>
            <a:off x="579337" y="3987545"/>
            <a:ext cx="2668893" cy="610067"/>
          </a:xfrm>
          <a:prstGeom prst="homePlate">
            <a:avLst/>
          </a:prstGeom>
          <a:no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Prepare and respond to sophisticated </a:t>
            </a:r>
            <a:r>
              <a:rPr lang="en-US" sz="900">
                <a:solidFill>
                  <a:srgbClr val="FFFFFF"/>
                </a:solidFill>
                <a:latin typeface="Arial" panose="020B0604020202020204" pitchFamily="34" charset="0"/>
                <a:cs typeface="Arial" panose="020B0604020202020204" pitchFamily="34" charset="0"/>
              </a:rPr>
              <a:t>and </a:t>
            </a:r>
            <a:r>
              <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major incidents</a:t>
            </a:r>
          </a:p>
        </p:txBody>
      </p:sp>
      <p:sp>
        <p:nvSpPr>
          <p:cNvPr id="13" name="Rectangle 12">
            <a:extLst>
              <a:ext uri="{FF2B5EF4-FFF2-40B4-BE49-F238E27FC236}">
                <a16:creationId xmlns:a16="http://schemas.microsoft.com/office/drawing/2014/main" id="{141ADFAF-204A-6618-EF19-23D3EDE9A51D}"/>
              </a:ext>
            </a:extLst>
          </p:cNvPr>
          <p:cNvSpPr/>
          <p:nvPr/>
        </p:nvSpPr>
        <p:spPr>
          <a:xfrm>
            <a:off x="6246796" y="2005932"/>
            <a:ext cx="2324394" cy="2591680"/>
          </a:xfrm>
          <a:prstGeom prst="rect">
            <a:avLst/>
          </a:prstGeom>
          <a:solidFill>
            <a:srgbClr val="F27324"/>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17B22"/>
              </a:solidFill>
              <a:effectLst/>
              <a:uLnTx/>
              <a:uFillTx/>
              <a:latin typeface="Arial" panose="020B0604020202020204" pitchFamily="34" charset="0"/>
              <a:ea typeface="+mn-ea"/>
              <a:cs typeface="Arial" panose="020B0604020202020204" pitchFamily="34" charset="0"/>
            </a:endParaRPr>
          </a:p>
        </p:txBody>
      </p:sp>
      <p:pic>
        <p:nvPicPr>
          <p:cNvPr id="21" name="Graphic 20">
            <a:extLst>
              <a:ext uri="{FF2B5EF4-FFF2-40B4-BE49-F238E27FC236}">
                <a16:creationId xmlns:a16="http://schemas.microsoft.com/office/drawing/2014/main" id="{FEEF454E-0226-761E-9593-182CD07E8DC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495184" y="2227641"/>
            <a:ext cx="457197" cy="457197"/>
          </a:xfrm>
          <a:prstGeom prst="rect">
            <a:avLst/>
          </a:prstGeom>
        </p:spPr>
      </p:pic>
      <p:sp>
        <p:nvSpPr>
          <p:cNvPr id="27" name="Rectangle 26">
            <a:extLst>
              <a:ext uri="{FF2B5EF4-FFF2-40B4-BE49-F238E27FC236}">
                <a16:creationId xmlns:a16="http://schemas.microsoft.com/office/drawing/2014/main" id="{0C2FEF63-895E-A1D1-40D3-873780360E3B}"/>
              </a:ext>
            </a:extLst>
          </p:cNvPr>
          <p:cNvSpPr/>
          <p:nvPr/>
        </p:nvSpPr>
        <p:spPr>
          <a:xfrm>
            <a:off x="3410377" y="1904735"/>
            <a:ext cx="2652607" cy="678436"/>
          </a:xfrm>
          <a:prstGeom prst="rect">
            <a:avLst/>
          </a:prstGeom>
          <a:solidFill>
            <a:schemeClr val="bg2">
              <a:lumMod val="10000"/>
            </a:schemeClr>
          </a:solidFill>
          <a:ln w="9525">
            <a:solidFill>
              <a:srgbClr val="F2732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432000" rIns="14400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1">
                <a:solidFill>
                  <a:srgbClr val="F27324"/>
                </a:solidFill>
                <a:latin typeface="Arial" panose="020B0604020202020204" pitchFamily="34" charset="0"/>
                <a:cs typeface="Arial" panose="020B0604020202020204" pitchFamily="34" charset="0"/>
              </a:rPr>
              <a:t>Security Intelligence</a:t>
            </a:r>
            <a:r>
              <a:rPr kumimoji="0" lang="en-US" sz="1100" b="1" i="0" u="none" strike="noStrike" kern="1200" cap="none" spc="0" normalizeH="0" baseline="0" noProof="0">
                <a:ln>
                  <a:noFill/>
                </a:ln>
                <a:solidFill>
                  <a:srgbClr val="F27324"/>
                </a:solidFill>
                <a:effectLst/>
                <a:uLnTx/>
                <a:uFillTx/>
                <a:latin typeface="Arial" panose="020B0604020202020204" pitchFamily="34" charset="0"/>
                <a:ea typeface="+mn-ea"/>
                <a:cs typeface="Arial" panose="020B0604020202020204" pitchFamily="34" charset="0"/>
              </a:rPr>
              <a:t> and Analytics</a:t>
            </a:r>
          </a:p>
        </p:txBody>
      </p:sp>
      <p:sp>
        <p:nvSpPr>
          <p:cNvPr id="28" name="Rectangle 27">
            <a:extLst>
              <a:ext uri="{FF2B5EF4-FFF2-40B4-BE49-F238E27FC236}">
                <a16:creationId xmlns:a16="http://schemas.microsoft.com/office/drawing/2014/main" id="{282E1A73-01E9-D06F-138D-F3879DA3F05F}"/>
              </a:ext>
            </a:extLst>
          </p:cNvPr>
          <p:cNvSpPr/>
          <p:nvPr/>
        </p:nvSpPr>
        <p:spPr>
          <a:xfrm>
            <a:off x="3410377" y="2583171"/>
            <a:ext cx="2652607" cy="2041217"/>
          </a:xfrm>
          <a:prstGeom prst="rect">
            <a:avLst/>
          </a:prstGeom>
          <a:solidFill>
            <a:schemeClr val="bg2">
              <a:lumMod val="10000"/>
            </a:schemeClr>
          </a:solidFill>
          <a:ln>
            <a:solidFill>
              <a:srgbClr val="F27324"/>
            </a:solidFill>
          </a:ln>
        </p:spPr>
        <p:txBody>
          <a:bodyPr wrap="square" lIns="144000" tIns="108000">
            <a:noAutofit/>
          </a:bodyPr>
          <a:lstStyle/>
          <a:p>
            <a:pPr marL="171450" marR="0" lvl="0" indent="-171450" algn="l" defTabSz="289316" rtl="0"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MDR services using Open XDR </a:t>
            </a:r>
            <a:r>
              <a:rPr lang="en-US" sz="900">
                <a:solidFill>
                  <a:srgbClr val="FFFFFF"/>
                </a:solidFill>
                <a:latin typeface="Arial" panose="020B0604020202020204"/>
              </a:rPr>
              <a:t>Framework</a:t>
            </a: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a:p>
            <a:pPr marL="171450" marR="0" lvl="0" indent="-171450" algn="l" defTabSz="289316" rtl="0"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MDR center of excellence for technology transformations</a:t>
            </a:r>
          </a:p>
          <a:p>
            <a:pPr marL="171450" marR="0" lvl="0" indent="-171450" algn="l" defTabSz="289316" rtl="0"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Threat advisories, hunting and simulation</a:t>
            </a:r>
          </a:p>
          <a:p>
            <a:pPr marL="171450" marR="0" lvl="0" indent="-171450" algn="l" defTabSz="289316" rtl="0"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Compromise and posture assessments</a:t>
            </a:r>
          </a:p>
          <a:p>
            <a:pPr marL="171450" marR="0" lvl="0" indent="-171450" algn="l" defTabSz="289316" rtl="0"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r>
              <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Tabletop exercise (IR retainer</a:t>
            </a: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 for breach response)</a:t>
            </a:r>
          </a:p>
          <a:p>
            <a:pPr marL="171450" marR="0" lvl="0" indent="-171450" algn="l" defTabSz="289316" rtl="0"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r>
              <a:rPr lang="en-US" sz="900">
                <a:solidFill>
                  <a:srgbClr val="FFFFFF"/>
                </a:solidFill>
                <a:latin typeface="Arial" panose="020B0604020202020204"/>
              </a:rPr>
              <a:t>Malware reversing and analysis</a:t>
            </a:r>
          </a:p>
          <a:p>
            <a:pPr marL="171450" marR="0" lvl="0" indent="-171450" algn="l" defTabSz="289316" rtl="0"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r>
              <a:rPr kumimoji="0" lang="en-GB" sz="900" b="0" i="0" u="none" strike="noStrike" kern="1200" cap="none" spc="0" normalizeH="0" baseline="0" noProof="0">
                <a:ln>
                  <a:noFill/>
                </a:ln>
                <a:solidFill>
                  <a:srgbClr val="FFFFFF"/>
                </a:solidFill>
                <a:effectLst/>
                <a:uLnTx/>
                <a:uFillTx/>
                <a:latin typeface="Arial" panose="020B0604020202020204"/>
                <a:ea typeface="+mn-ea"/>
                <a:cs typeface="+mn-cs"/>
              </a:rPr>
              <a:t>Targeted and operationalized threat intelligence</a:t>
            </a: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Oval 28">
            <a:extLst>
              <a:ext uri="{FF2B5EF4-FFF2-40B4-BE49-F238E27FC236}">
                <a16:creationId xmlns:a16="http://schemas.microsoft.com/office/drawing/2014/main" id="{AB0A887E-84BA-7572-293A-269F2CC21A69}"/>
              </a:ext>
            </a:extLst>
          </p:cNvPr>
          <p:cNvSpPr/>
          <p:nvPr/>
        </p:nvSpPr>
        <p:spPr>
          <a:xfrm>
            <a:off x="4306886" y="1461331"/>
            <a:ext cx="844766" cy="844766"/>
          </a:xfrm>
          <a:prstGeom prst="ellipse">
            <a:avLst/>
          </a:prstGeom>
          <a:solidFill>
            <a:srgbClr val="F27324"/>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17B22"/>
              </a:solidFill>
              <a:effectLst/>
              <a:uLnTx/>
              <a:uFillTx/>
              <a:latin typeface="Arial" panose="020B0604020202020204" pitchFamily="34" charset="0"/>
              <a:ea typeface="+mn-ea"/>
              <a:cs typeface="Arial" panose="020B0604020202020204" pitchFamily="34" charset="0"/>
            </a:endParaRPr>
          </a:p>
        </p:txBody>
      </p:sp>
      <p:sp>
        <p:nvSpPr>
          <p:cNvPr id="53" name="Rectangle 52">
            <a:extLst>
              <a:ext uri="{FF2B5EF4-FFF2-40B4-BE49-F238E27FC236}">
                <a16:creationId xmlns:a16="http://schemas.microsoft.com/office/drawing/2014/main" id="{A1E524AD-B3C9-C82E-C652-ADEFBB2884E5}"/>
              </a:ext>
            </a:extLst>
          </p:cNvPr>
          <p:cNvSpPr/>
          <p:nvPr/>
        </p:nvSpPr>
        <p:spPr>
          <a:xfrm>
            <a:off x="6952384" y="2220937"/>
            <a:ext cx="1618806" cy="475200"/>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Reduced risk and impact against emerging threats</a:t>
            </a:r>
          </a:p>
        </p:txBody>
      </p:sp>
      <p:sp>
        <p:nvSpPr>
          <p:cNvPr id="54" name="Rectangle 53">
            <a:extLst>
              <a:ext uri="{FF2B5EF4-FFF2-40B4-BE49-F238E27FC236}">
                <a16:creationId xmlns:a16="http://schemas.microsoft.com/office/drawing/2014/main" id="{904593E7-616E-AECE-6A33-10D4BD49F599}"/>
              </a:ext>
            </a:extLst>
          </p:cNvPr>
          <p:cNvSpPr/>
          <p:nvPr/>
        </p:nvSpPr>
        <p:spPr>
          <a:xfrm>
            <a:off x="6960527" y="3064912"/>
            <a:ext cx="1610663" cy="475200"/>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Visibility to enterprise-wide threat posture</a:t>
            </a:r>
          </a:p>
        </p:txBody>
      </p:sp>
      <p:sp>
        <p:nvSpPr>
          <p:cNvPr id="55" name="Rectangle 54">
            <a:extLst>
              <a:ext uri="{FF2B5EF4-FFF2-40B4-BE49-F238E27FC236}">
                <a16:creationId xmlns:a16="http://schemas.microsoft.com/office/drawing/2014/main" id="{AE8AB26E-9415-9E50-1B4A-D82651C1ED92}"/>
              </a:ext>
            </a:extLst>
          </p:cNvPr>
          <p:cNvSpPr/>
          <p:nvPr/>
        </p:nvSpPr>
        <p:spPr>
          <a:xfrm>
            <a:off x="6952384" y="3905721"/>
            <a:ext cx="1618806" cy="475200"/>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Rapid response and remediation</a:t>
            </a:r>
          </a:p>
        </p:txBody>
      </p:sp>
      <p:cxnSp>
        <p:nvCxnSpPr>
          <p:cNvPr id="56" name="Straight Connector 55">
            <a:extLst>
              <a:ext uri="{FF2B5EF4-FFF2-40B4-BE49-F238E27FC236}">
                <a16:creationId xmlns:a16="http://schemas.microsoft.com/office/drawing/2014/main" id="{CCF5E37E-221B-3C1C-5804-B4924D2F232F}"/>
              </a:ext>
            </a:extLst>
          </p:cNvPr>
          <p:cNvCxnSpPr>
            <a:cxnSpLocks/>
          </p:cNvCxnSpPr>
          <p:nvPr/>
        </p:nvCxnSpPr>
        <p:spPr>
          <a:xfrm>
            <a:off x="6504553" y="2870686"/>
            <a:ext cx="1232600" cy="0"/>
          </a:xfrm>
          <a:prstGeom prst="line">
            <a:avLst/>
          </a:prstGeom>
          <a:ln w="3175">
            <a:solidFill>
              <a:schemeClr val="bg1"/>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23C8253A-F67B-C4CC-6396-7956DD5537EF}"/>
              </a:ext>
            </a:extLst>
          </p:cNvPr>
          <p:cNvCxnSpPr>
            <a:cxnSpLocks/>
          </p:cNvCxnSpPr>
          <p:nvPr/>
        </p:nvCxnSpPr>
        <p:spPr>
          <a:xfrm>
            <a:off x="6504553" y="3695490"/>
            <a:ext cx="1232600" cy="0"/>
          </a:xfrm>
          <a:prstGeom prst="line">
            <a:avLst/>
          </a:prstGeom>
          <a:ln w="3175">
            <a:solidFill>
              <a:schemeClr val="bg1"/>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4" name="Graphic 13">
            <a:extLst>
              <a:ext uri="{FF2B5EF4-FFF2-40B4-BE49-F238E27FC236}">
                <a16:creationId xmlns:a16="http://schemas.microsoft.com/office/drawing/2014/main" id="{0A3FED9A-BD53-AAD9-DDB6-86AF5DD104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50206" y="1529743"/>
            <a:ext cx="749981" cy="749981"/>
          </a:xfrm>
          <a:prstGeom prst="rect">
            <a:avLst/>
          </a:prstGeom>
        </p:spPr>
      </p:pic>
      <p:pic>
        <p:nvPicPr>
          <p:cNvPr id="7" name="Graphic 6">
            <a:extLst>
              <a:ext uri="{FF2B5EF4-FFF2-40B4-BE49-F238E27FC236}">
                <a16:creationId xmlns:a16="http://schemas.microsoft.com/office/drawing/2014/main" id="{A5439D52-2A9C-E456-C527-2120F86194DD}"/>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495181" y="3073172"/>
            <a:ext cx="457200" cy="457200"/>
          </a:xfrm>
          <a:prstGeom prst="rect">
            <a:avLst/>
          </a:prstGeom>
        </p:spPr>
      </p:pic>
      <p:pic>
        <p:nvPicPr>
          <p:cNvPr id="11" name="Graphic 10">
            <a:extLst>
              <a:ext uri="{FF2B5EF4-FFF2-40B4-BE49-F238E27FC236}">
                <a16:creationId xmlns:a16="http://schemas.microsoft.com/office/drawing/2014/main" id="{88729BA5-AE0B-49FA-49D2-951C88AEFDC9}"/>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6495181" y="3914721"/>
            <a:ext cx="457200" cy="457200"/>
          </a:xfrm>
          <a:prstGeom prst="rect">
            <a:avLst/>
          </a:prstGeom>
        </p:spPr>
      </p:pic>
    </p:spTree>
    <p:extLst>
      <p:ext uri="{BB962C8B-B14F-4D97-AF65-F5344CB8AC3E}">
        <p14:creationId xmlns:p14="http://schemas.microsoft.com/office/powerpoint/2010/main" val="87144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02413C9-4448-D1F7-1E68-FC1449A7B80B}"/>
              </a:ext>
            </a:extLst>
          </p:cNvPr>
          <p:cNvPicPr>
            <a:picLocks noChangeAspect="1"/>
          </p:cNvPicPr>
          <p:nvPr/>
        </p:nvPicPr>
        <p:blipFill rotWithShape="1">
          <a:blip r:embed="rId3">
            <a:duotone>
              <a:schemeClr val="bg2">
                <a:shade val="45000"/>
                <a:satMod val="135000"/>
              </a:schemeClr>
              <a:prstClr val="white"/>
            </a:duotone>
            <a:alphaModFix amt="39000"/>
          </a:blip>
          <a:srcRect l="11198" t="79337" r="23433" b="-2492"/>
          <a:stretch/>
        </p:blipFill>
        <p:spPr>
          <a:xfrm>
            <a:off x="5865302" y="-599"/>
            <a:ext cx="3209260" cy="1125227"/>
          </a:xfrm>
          <a:prstGeom prst="rect">
            <a:avLst/>
          </a:prstGeom>
        </p:spPr>
      </p:pic>
      <p:sp>
        <p:nvSpPr>
          <p:cNvPr id="18" name="Oval 17">
            <a:extLst>
              <a:ext uri="{FF2B5EF4-FFF2-40B4-BE49-F238E27FC236}">
                <a16:creationId xmlns:a16="http://schemas.microsoft.com/office/drawing/2014/main" id="{77CC76D3-4FE3-A0E2-3A8C-A7F3AECF4553}"/>
              </a:ext>
            </a:extLst>
          </p:cNvPr>
          <p:cNvSpPr/>
          <p:nvPr/>
        </p:nvSpPr>
        <p:spPr>
          <a:xfrm>
            <a:off x="6415561" y="386249"/>
            <a:ext cx="288082" cy="288082"/>
          </a:xfrm>
          <a:prstGeom prst="ellipse">
            <a:avLst/>
          </a:prstGeom>
          <a:solidFill>
            <a:srgbClr val="2F8EA9"/>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317B22"/>
              </a:solidFill>
              <a:effectLst/>
              <a:uLnTx/>
              <a:uFillTx/>
              <a:latin typeface="Arial" panose="020B0604020202020204" pitchFamily="34" charset="0"/>
              <a:ea typeface="+mn-ea"/>
              <a:cs typeface="Arial" panose="020B0604020202020204" pitchFamily="34" charset="0"/>
            </a:endParaRPr>
          </a:p>
        </p:txBody>
      </p:sp>
      <p:sp>
        <p:nvSpPr>
          <p:cNvPr id="20" name="Oval 19">
            <a:extLst>
              <a:ext uri="{FF2B5EF4-FFF2-40B4-BE49-F238E27FC236}">
                <a16:creationId xmlns:a16="http://schemas.microsoft.com/office/drawing/2014/main" id="{8BF9F7BE-28AD-BEDE-B7F6-53C5CA8276F6}"/>
              </a:ext>
            </a:extLst>
          </p:cNvPr>
          <p:cNvSpPr/>
          <p:nvPr/>
        </p:nvSpPr>
        <p:spPr>
          <a:xfrm>
            <a:off x="8097827" y="582006"/>
            <a:ext cx="356216" cy="356216"/>
          </a:xfrm>
          <a:prstGeom prst="ellipse">
            <a:avLst/>
          </a:prstGeom>
          <a:solidFill>
            <a:srgbClr val="2F8EA9"/>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317B22"/>
              </a:solidFill>
              <a:effectLst/>
              <a:uLnTx/>
              <a:uFillTx/>
              <a:latin typeface="Arial" panose="020B0604020202020204" pitchFamily="34" charset="0"/>
              <a:ea typeface="+mn-ea"/>
              <a:cs typeface="Arial" panose="020B0604020202020204" pitchFamily="34" charset="0"/>
            </a:endParaRPr>
          </a:p>
        </p:txBody>
      </p:sp>
      <p:sp>
        <p:nvSpPr>
          <p:cNvPr id="21" name="Oval 20">
            <a:extLst>
              <a:ext uri="{FF2B5EF4-FFF2-40B4-BE49-F238E27FC236}">
                <a16:creationId xmlns:a16="http://schemas.microsoft.com/office/drawing/2014/main" id="{10C31179-D557-8691-124C-5BEC463AE4AB}"/>
              </a:ext>
            </a:extLst>
          </p:cNvPr>
          <p:cNvSpPr/>
          <p:nvPr/>
        </p:nvSpPr>
        <p:spPr>
          <a:xfrm>
            <a:off x="6951327" y="599976"/>
            <a:ext cx="325891" cy="325891"/>
          </a:xfrm>
          <a:prstGeom prst="ellipse">
            <a:avLst/>
          </a:prstGeom>
          <a:solidFill>
            <a:schemeClr val="bg1">
              <a:lumMod val="75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317B22"/>
              </a:solidFill>
              <a:effectLst/>
              <a:uLnTx/>
              <a:uFillTx/>
              <a:latin typeface="Arial" panose="020B0604020202020204" pitchFamily="34" charset="0"/>
              <a:ea typeface="+mn-ea"/>
              <a:cs typeface="Arial" panose="020B0604020202020204" pitchFamily="34" charset="0"/>
            </a:endParaRPr>
          </a:p>
        </p:txBody>
      </p:sp>
      <p:sp>
        <p:nvSpPr>
          <p:cNvPr id="4" name="Title 2">
            <a:extLst>
              <a:ext uri="{FF2B5EF4-FFF2-40B4-BE49-F238E27FC236}">
                <a16:creationId xmlns:a16="http://schemas.microsoft.com/office/drawing/2014/main" id="{AF7C1369-F90E-CD61-A801-8F7218CD9E2E}"/>
              </a:ext>
            </a:extLst>
          </p:cNvPr>
          <p:cNvSpPr txBox="1">
            <a:spLocks/>
          </p:cNvSpPr>
          <p:nvPr/>
        </p:nvSpPr>
        <p:spPr>
          <a:xfrm>
            <a:off x="469581" y="415167"/>
            <a:ext cx="5989638" cy="985458"/>
          </a:xfrm>
          <a:prstGeom prst="rect">
            <a:avLst/>
          </a:prstGeom>
        </p:spPr>
        <p:txBody>
          <a:bodyPr/>
          <a:lstStyle>
            <a:lvl1pPr marL="0" algn="l" defTabSz="457200" rtl="0" eaLnBrk="1" latinLnBrk="0" hangingPunct="1">
              <a:lnSpc>
                <a:spcPct val="100000"/>
              </a:lnSpc>
              <a:spcBef>
                <a:spcPct val="0"/>
              </a:spcBef>
              <a:buNone/>
              <a:tabLst>
                <a:tab pos="457200" algn="l"/>
              </a:tabLst>
              <a:defRPr lang="en-US" sz="2400" b="1" u="none" kern="1200" dirty="0">
                <a:solidFill>
                  <a:schemeClr val="tx2"/>
                </a:solidFill>
                <a:latin typeface="Arial" panose="020B0604020202020204" pitchFamily="34" charset="0"/>
                <a:ea typeface="+mn-ea"/>
                <a:cs typeface="Arial" panose="020B0604020202020204"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tab pos="457200" algn="l"/>
              </a:tabLst>
              <a:defRPr/>
            </a:pPr>
            <a:r>
              <a:rPr kumimoji="0" lang="en-US" sz="2800" b="1" i="0" u="none" strike="noStrike" kern="1200" cap="none" spc="0" normalizeH="0" baseline="0">
                <a:ln>
                  <a:noFill/>
                </a:ln>
                <a:solidFill>
                  <a:prstClr val="white"/>
                </a:solidFill>
                <a:effectLst/>
                <a:uLnTx/>
                <a:uFillTx/>
                <a:latin typeface="Arial" panose="020B0604020202020204" pitchFamily="34" charset="0"/>
                <a:ea typeface="+mn-ea"/>
                <a:cs typeface="Arial" panose="020B0604020202020204" pitchFamily="34" charset="0"/>
              </a:rPr>
              <a:t>Our people combine expertise with cross-industry experience</a:t>
            </a:r>
          </a:p>
        </p:txBody>
      </p:sp>
      <p:grpSp>
        <p:nvGrpSpPr>
          <p:cNvPr id="59" name="Group 58">
            <a:extLst>
              <a:ext uri="{FF2B5EF4-FFF2-40B4-BE49-F238E27FC236}">
                <a16:creationId xmlns:a16="http://schemas.microsoft.com/office/drawing/2014/main" id="{A8C4E66F-5231-410E-6251-74DE7274E8FA}"/>
              </a:ext>
            </a:extLst>
          </p:cNvPr>
          <p:cNvGrpSpPr/>
          <p:nvPr/>
        </p:nvGrpSpPr>
        <p:grpSpPr>
          <a:xfrm>
            <a:off x="1123679" y="3851587"/>
            <a:ext cx="6896643" cy="952035"/>
            <a:chOff x="1036170" y="3851587"/>
            <a:chExt cx="6896643" cy="952035"/>
          </a:xfrm>
        </p:grpSpPr>
        <p:sp>
          <p:nvSpPr>
            <p:cNvPr id="23" name="Oval 22">
              <a:extLst>
                <a:ext uri="{FF2B5EF4-FFF2-40B4-BE49-F238E27FC236}">
                  <a16:creationId xmlns:a16="http://schemas.microsoft.com/office/drawing/2014/main" id="{9D8705A9-AF32-3D68-B5F0-02B2A534EDFD}"/>
                </a:ext>
              </a:extLst>
            </p:cNvPr>
            <p:cNvSpPr/>
            <p:nvPr/>
          </p:nvSpPr>
          <p:spPr>
            <a:xfrm>
              <a:off x="1036170" y="3851587"/>
              <a:ext cx="952035" cy="952035"/>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31D57A97-4538-41ED-BA14-ED5327482DF6}"/>
                </a:ext>
              </a:extLst>
            </p:cNvPr>
            <p:cNvSpPr/>
            <p:nvPr/>
          </p:nvSpPr>
          <p:spPr>
            <a:xfrm>
              <a:off x="3017706" y="3851587"/>
              <a:ext cx="952035" cy="952035"/>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6C409E22-D744-4F53-9E7C-66DA6FDAAF55}"/>
                </a:ext>
              </a:extLst>
            </p:cNvPr>
            <p:cNvSpPr/>
            <p:nvPr/>
          </p:nvSpPr>
          <p:spPr>
            <a:xfrm>
              <a:off x="4999242" y="3851587"/>
              <a:ext cx="952035" cy="952035"/>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C84DD39A-C046-4BA3-8CFC-92AE130DFBF8}"/>
                </a:ext>
              </a:extLst>
            </p:cNvPr>
            <p:cNvSpPr/>
            <p:nvPr/>
          </p:nvSpPr>
          <p:spPr>
            <a:xfrm>
              <a:off x="6980778" y="3851587"/>
              <a:ext cx="952035" cy="952035"/>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4" name="Oval 23">
            <a:extLst>
              <a:ext uri="{FF2B5EF4-FFF2-40B4-BE49-F238E27FC236}">
                <a16:creationId xmlns:a16="http://schemas.microsoft.com/office/drawing/2014/main" id="{CDC515A0-F824-EBBF-CCF8-93DEFF0053A0}"/>
              </a:ext>
            </a:extLst>
          </p:cNvPr>
          <p:cNvSpPr/>
          <p:nvPr/>
        </p:nvSpPr>
        <p:spPr>
          <a:xfrm>
            <a:off x="7579941" y="86912"/>
            <a:ext cx="230832" cy="230832"/>
          </a:xfrm>
          <a:prstGeom prst="ellipse">
            <a:avLst/>
          </a:prstGeom>
          <a:solidFill>
            <a:srgbClr val="2F8EA9"/>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317B22"/>
              </a:solidFill>
              <a:effectLst/>
              <a:uLnTx/>
              <a:uFillTx/>
              <a:latin typeface="Arial" panose="020B0604020202020204" pitchFamily="34" charset="0"/>
              <a:ea typeface="+mn-ea"/>
              <a:cs typeface="Arial" panose="020B0604020202020204" pitchFamily="34" charset="0"/>
            </a:endParaRPr>
          </a:p>
        </p:txBody>
      </p:sp>
      <p:sp>
        <p:nvSpPr>
          <p:cNvPr id="136" name="Oval 135">
            <a:extLst>
              <a:ext uri="{FF2B5EF4-FFF2-40B4-BE49-F238E27FC236}">
                <a16:creationId xmlns:a16="http://schemas.microsoft.com/office/drawing/2014/main" id="{4FDF6A45-361C-4CA9-8467-86D7108BE52E}"/>
              </a:ext>
            </a:extLst>
          </p:cNvPr>
          <p:cNvSpPr/>
          <p:nvPr/>
        </p:nvSpPr>
        <p:spPr>
          <a:xfrm>
            <a:off x="7983842" y="18515"/>
            <a:ext cx="252000" cy="252000"/>
          </a:xfrm>
          <a:prstGeom prst="ellipse">
            <a:avLst/>
          </a:prstGeom>
          <a:solidFill>
            <a:schemeClr val="bg1">
              <a:lumMod val="75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317B22"/>
              </a:solidFill>
              <a:effectLst/>
              <a:uLnTx/>
              <a:uFillTx/>
              <a:latin typeface="Arial" panose="020B0604020202020204" pitchFamily="34" charset="0"/>
              <a:ea typeface="+mn-ea"/>
              <a:cs typeface="Arial" panose="020B0604020202020204" pitchFamily="34" charset="0"/>
            </a:endParaRPr>
          </a:p>
        </p:txBody>
      </p:sp>
      <p:pic>
        <p:nvPicPr>
          <p:cNvPr id="30" name="Picture 29" descr="Shape, circle&#10;&#10;Description automatically generated">
            <a:extLst>
              <a:ext uri="{FF2B5EF4-FFF2-40B4-BE49-F238E27FC236}">
                <a16:creationId xmlns:a16="http://schemas.microsoft.com/office/drawing/2014/main" id="{03DD5F7A-3412-E49B-B0C0-E7E6604A7C33}"/>
              </a:ext>
            </a:extLst>
          </p:cNvPr>
          <p:cNvPicPr>
            <a:picLocks noChangeAspect="1"/>
          </p:cNvPicPr>
          <p:nvPr/>
        </p:nvPicPr>
        <p:blipFill rotWithShape="1">
          <a:blip r:embed="rId4"/>
          <a:srcRect t="63618"/>
          <a:stretch/>
        </p:blipFill>
        <p:spPr>
          <a:xfrm>
            <a:off x="6756745" y="-599"/>
            <a:ext cx="228600" cy="83170"/>
          </a:xfrm>
          <a:prstGeom prst="rect">
            <a:avLst/>
          </a:prstGeom>
        </p:spPr>
      </p:pic>
      <p:sp>
        <p:nvSpPr>
          <p:cNvPr id="2" name="Rectangle 1">
            <a:extLst>
              <a:ext uri="{FF2B5EF4-FFF2-40B4-BE49-F238E27FC236}">
                <a16:creationId xmlns:a16="http://schemas.microsoft.com/office/drawing/2014/main" id="{5B973B6C-7512-435A-841D-C913EE6EDE27}"/>
              </a:ext>
            </a:extLst>
          </p:cNvPr>
          <p:cNvSpPr/>
          <p:nvPr/>
        </p:nvSpPr>
        <p:spPr>
          <a:xfrm>
            <a:off x="0" y="3046563"/>
            <a:ext cx="9144000" cy="11252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90EAB4C1-5761-5203-0F82-10313B6DCBF7}"/>
              </a:ext>
            </a:extLst>
          </p:cNvPr>
          <p:cNvSpPr/>
          <p:nvPr/>
        </p:nvSpPr>
        <p:spPr>
          <a:xfrm>
            <a:off x="1271837" y="3355509"/>
            <a:ext cx="1103314"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l" defTabSz="585155"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323131"/>
                </a:solidFill>
                <a:effectLst/>
                <a:uLnTx/>
                <a:uFillTx/>
                <a:latin typeface="Arial" panose="020B0604020202020204"/>
                <a:ea typeface="Helvetica Neue Light" charset="0"/>
                <a:cs typeface="Helvetica Neue Light" charset="0"/>
              </a:rPr>
              <a:t>9,000+</a:t>
            </a:r>
          </a:p>
          <a:p>
            <a:pPr marL="0" marR="0" lvl="0" indent="0" algn="l" defTabSz="58515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err="1">
                <a:ln>
                  <a:noFill/>
                </a:ln>
                <a:solidFill>
                  <a:srgbClr val="323131"/>
                </a:solidFill>
                <a:effectLst/>
                <a:uLnTx/>
                <a:uFillTx/>
                <a:latin typeface="Arial" panose="020B0604020202020204"/>
                <a:ea typeface="+mn-ea"/>
                <a:cs typeface="+mn-cs"/>
              </a:rPr>
              <a:t>CyberSecurists</a:t>
            </a:r>
            <a:endParaRPr kumimoji="0" lang="en-US" sz="800" b="0" i="0" u="none" strike="noStrike" kern="0" cap="none" spc="0" normalizeH="0" baseline="0" noProof="0">
              <a:ln>
                <a:noFill/>
              </a:ln>
              <a:solidFill>
                <a:srgbClr val="323131"/>
              </a:solidFill>
              <a:effectLst/>
              <a:uLnTx/>
              <a:uFillTx/>
              <a:latin typeface="Arial" panose="020B0604020202020204"/>
              <a:ea typeface="Helvetica Neue Light" charset="0"/>
              <a:cs typeface="Helvetica Neue Light" charset="0"/>
            </a:endParaRPr>
          </a:p>
        </p:txBody>
      </p:sp>
      <p:pic>
        <p:nvPicPr>
          <p:cNvPr id="44" name="Graphic 30">
            <a:extLst>
              <a:ext uri="{FF2B5EF4-FFF2-40B4-BE49-F238E27FC236}">
                <a16:creationId xmlns:a16="http://schemas.microsoft.com/office/drawing/2014/main" id="{B4948630-40A1-14E1-A6A3-DBC1D21B0C0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48752" y="3263937"/>
            <a:ext cx="720000" cy="720000"/>
          </a:xfrm>
          <a:prstGeom prst="rect">
            <a:avLst/>
          </a:prstGeom>
        </p:spPr>
      </p:pic>
      <p:sp>
        <p:nvSpPr>
          <p:cNvPr id="5" name="Rectangle 4">
            <a:extLst>
              <a:ext uri="{FF2B5EF4-FFF2-40B4-BE49-F238E27FC236}">
                <a16:creationId xmlns:a16="http://schemas.microsoft.com/office/drawing/2014/main" id="{C70ACD2A-6AA4-DC8F-86B6-2433A12D0FE7}"/>
              </a:ext>
            </a:extLst>
          </p:cNvPr>
          <p:cNvSpPr/>
          <p:nvPr/>
        </p:nvSpPr>
        <p:spPr>
          <a:xfrm>
            <a:off x="3280674" y="1972736"/>
            <a:ext cx="1103314"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l" defTabSz="585155"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panose="020B0604020202020204"/>
                <a:ea typeface="Helvetica Neue Light" charset="0"/>
                <a:cs typeface="Helvetica Neue Light" charset="0"/>
              </a:rPr>
              <a:t>600+</a:t>
            </a:r>
          </a:p>
          <a:p>
            <a:pPr marL="0" marR="0" lvl="0" indent="0" algn="l" defTabSz="58515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t>CRS clients </a:t>
            </a:r>
            <a:b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t>across the globe</a:t>
            </a:r>
            <a:endParaRPr kumimoji="0" lang="en-US" sz="800" b="0" i="0" u="none" strike="noStrike" kern="0" cap="none" spc="0" normalizeH="0" baseline="0" noProof="0" dirty="0">
              <a:ln>
                <a:noFill/>
              </a:ln>
              <a:solidFill>
                <a:srgbClr val="FFFFFF"/>
              </a:solidFill>
              <a:effectLst/>
              <a:uLnTx/>
              <a:uFillTx/>
              <a:latin typeface="Arial" panose="020B0604020202020204"/>
              <a:ea typeface="Helvetica Neue Light" charset="0"/>
              <a:cs typeface="Helvetica Neue Light" charset="0"/>
            </a:endParaRPr>
          </a:p>
        </p:txBody>
      </p:sp>
      <p:sp>
        <p:nvSpPr>
          <p:cNvPr id="6" name="Rectangle 5">
            <a:extLst>
              <a:ext uri="{FF2B5EF4-FFF2-40B4-BE49-F238E27FC236}">
                <a16:creationId xmlns:a16="http://schemas.microsoft.com/office/drawing/2014/main" id="{8F72CCFB-E5E4-7F2B-44C1-035F7A5F7B32}"/>
              </a:ext>
            </a:extLst>
          </p:cNvPr>
          <p:cNvSpPr/>
          <p:nvPr/>
        </p:nvSpPr>
        <p:spPr>
          <a:xfrm>
            <a:off x="1271837" y="1957536"/>
            <a:ext cx="1103314"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l" defTabSz="585155"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Arial" panose="020B0604020202020204"/>
                <a:ea typeface="Helvetica Neue Light" charset="0"/>
                <a:cs typeface="Helvetica Neue Light" charset="0"/>
              </a:rPr>
              <a:t>55%</a:t>
            </a:r>
          </a:p>
          <a:p>
            <a:pPr marL="0" marR="0" lvl="0" indent="0" algn="l" defTabSz="58515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Fortune 100 companies </a:t>
            </a:r>
            <a:endParaRPr kumimoji="0" lang="en-US" sz="800" b="0" i="0" u="none" strike="noStrike" kern="0" cap="none" spc="0" normalizeH="0" baseline="0" noProof="0">
              <a:ln>
                <a:noFill/>
              </a:ln>
              <a:solidFill>
                <a:srgbClr val="FFFFFF"/>
              </a:solidFill>
              <a:effectLst/>
              <a:uLnTx/>
              <a:uFillTx/>
              <a:latin typeface="Arial" panose="020B0604020202020204"/>
              <a:ea typeface="Helvetica Neue Light" charset="0"/>
              <a:cs typeface="Helvetica Neue Light" charset="0"/>
            </a:endParaRPr>
          </a:p>
        </p:txBody>
      </p:sp>
      <p:sp>
        <p:nvSpPr>
          <p:cNvPr id="11" name="Rectangle 10">
            <a:extLst>
              <a:ext uri="{FF2B5EF4-FFF2-40B4-BE49-F238E27FC236}">
                <a16:creationId xmlns:a16="http://schemas.microsoft.com/office/drawing/2014/main" id="{9B58BE39-C4D6-7E95-7A7B-1AAE2CF3E07C}"/>
              </a:ext>
            </a:extLst>
          </p:cNvPr>
          <p:cNvSpPr/>
          <p:nvPr/>
        </p:nvSpPr>
        <p:spPr>
          <a:xfrm>
            <a:off x="7684185" y="3424976"/>
            <a:ext cx="1105200" cy="398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585155"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323131"/>
                </a:solidFill>
                <a:effectLst/>
                <a:uLnTx/>
                <a:uFillTx/>
                <a:latin typeface="Arial" panose="020B0604020202020204"/>
                <a:ea typeface="Helvetica Neue Light" charset="0"/>
                <a:cs typeface="Helvetica Neue Light" charset="0"/>
              </a:rPr>
              <a:t>17</a:t>
            </a:r>
          </a:p>
          <a:p>
            <a:pPr marL="0" marR="0" lvl="0" indent="0" algn="l" defTabSz="58515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323131"/>
                </a:solidFill>
                <a:effectLst/>
                <a:uLnTx/>
                <a:uFillTx/>
                <a:latin typeface="Arial" panose="020B0604020202020204"/>
                <a:ea typeface="+mn-ea"/>
                <a:cs typeface="+mn-cs"/>
              </a:rPr>
              <a:t>Cyber Defense Centers</a:t>
            </a:r>
            <a:endParaRPr kumimoji="0" lang="en-US" sz="800" b="0" i="0" u="none" strike="noStrike" kern="0" cap="none" spc="0" normalizeH="0" baseline="0" noProof="0">
              <a:ln>
                <a:noFill/>
              </a:ln>
              <a:solidFill>
                <a:srgbClr val="323131"/>
              </a:solidFill>
              <a:effectLst/>
              <a:uLnTx/>
              <a:uFillTx/>
              <a:latin typeface="Arial" panose="020B0604020202020204"/>
              <a:ea typeface="Helvetica Neue Light" charset="0"/>
              <a:cs typeface="Helvetica Neue Light" charset="0"/>
            </a:endParaRPr>
          </a:p>
        </p:txBody>
      </p:sp>
      <p:sp>
        <p:nvSpPr>
          <p:cNvPr id="39" name="Rectangle 38">
            <a:extLst>
              <a:ext uri="{FF2B5EF4-FFF2-40B4-BE49-F238E27FC236}">
                <a16:creationId xmlns:a16="http://schemas.microsoft.com/office/drawing/2014/main" id="{462BE0AE-3685-4398-A002-48425FA497A8}"/>
              </a:ext>
            </a:extLst>
          </p:cNvPr>
          <p:cNvSpPr/>
          <p:nvPr/>
        </p:nvSpPr>
        <p:spPr>
          <a:xfrm>
            <a:off x="5614770" y="1924336"/>
            <a:ext cx="1103314" cy="615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585155"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Arial" panose="020B0604020202020204"/>
                <a:ea typeface="Helvetica Neue Light" charset="0"/>
                <a:cs typeface="Helvetica Neue Light" charset="0"/>
              </a:rPr>
              <a:t>10+</a:t>
            </a:r>
          </a:p>
          <a:p>
            <a:pPr marL="0" marR="0" lvl="0" indent="0" algn="l" defTabSz="58515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Industries</a:t>
            </a:r>
            <a:endParaRPr kumimoji="0" lang="en-US" sz="800" b="0" i="0" u="none" strike="noStrike" kern="0" cap="none" spc="0" normalizeH="0" baseline="0" noProof="0">
              <a:ln>
                <a:noFill/>
              </a:ln>
              <a:solidFill>
                <a:srgbClr val="FFFFFF"/>
              </a:solidFill>
              <a:effectLst/>
              <a:uLnTx/>
              <a:uFillTx/>
              <a:latin typeface="Arial" panose="020B0604020202020204"/>
              <a:ea typeface="Helvetica Neue Light" charset="0"/>
              <a:cs typeface="Helvetica Neue Light" charset="0"/>
            </a:endParaRPr>
          </a:p>
        </p:txBody>
      </p:sp>
      <p:sp>
        <p:nvSpPr>
          <p:cNvPr id="25" name="Rectangle 24">
            <a:extLst>
              <a:ext uri="{FF2B5EF4-FFF2-40B4-BE49-F238E27FC236}">
                <a16:creationId xmlns:a16="http://schemas.microsoft.com/office/drawing/2014/main" id="{EB8AE75F-59E2-8BF6-D653-3B6BE36B8CF3}"/>
              </a:ext>
            </a:extLst>
          </p:cNvPr>
          <p:cNvSpPr/>
          <p:nvPr/>
        </p:nvSpPr>
        <p:spPr>
          <a:xfrm>
            <a:off x="3280674" y="3303454"/>
            <a:ext cx="1164141" cy="615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585155"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323131"/>
                </a:solidFill>
                <a:effectLst/>
                <a:uLnTx/>
                <a:uFillTx/>
                <a:latin typeface="Arial" panose="020B0604020202020204"/>
                <a:ea typeface="Helvetica Neue Light" charset="0"/>
                <a:cs typeface="Helvetica Neue Light" charset="0"/>
              </a:rPr>
              <a:t>114+ </a:t>
            </a:r>
            <a:br>
              <a:rPr kumimoji="0" lang="en-US" sz="1800" b="1" i="0" u="none" strike="noStrike" kern="0" cap="none" spc="0" normalizeH="0" baseline="0" noProof="0" dirty="0">
                <a:ln>
                  <a:noFill/>
                </a:ln>
                <a:solidFill>
                  <a:srgbClr val="323131"/>
                </a:solidFill>
                <a:effectLst/>
                <a:uLnTx/>
                <a:uFillTx/>
                <a:latin typeface="Arial" panose="020B0604020202020204"/>
                <a:ea typeface="Helvetica Neue Light" charset="0"/>
                <a:cs typeface="Helvetica Neue Light" charset="0"/>
              </a:rPr>
            </a:br>
            <a:r>
              <a:rPr kumimoji="0" lang="en-US" sz="800" b="0" i="0" u="none" strike="noStrike" kern="1200" cap="none" spc="0" normalizeH="0" baseline="0" noProof="0" dirty="0">
                <a:ln>
                  <a:noFill/>
                </a:ln>
                <a:solidFill>
                  <a:srgbClr val="323131"/>
                </a:solidFill>
                <a:effectLst/>
                <a:uLnTx/>
                <a:uFillTx/>
                <a:latin typeface="Arial" panose="020B0604020202020204"/>
                <a:ea typeface="+mn-ea"/>
                <a:cs typeface="+mn-cs"/>
              </a:rPr>
              <a:t>Pending and </a:t>
            </a:r>
            <a:br>
              <a:rPr kumimoji="0" lang="en-US" sz="800" b="0" i="0" u="none" strike="noStrike" kern="1200" cap="none" spc="0" normalizeH="0" baseline="0" noProof="0" dirty="0">
                <a:ln>
                  <a:noFill/>
                </a:ln>
                <a:solidFill>
                  <a:srgbClr val="323131"/>
                </a:solidFill>
                <a:effectLst/>
                <a:uLnTx/>
                <a:uFillTx/>
                <a:latin typeface="Arial" panose="020B0604020202020204"/>
                <a:ea typeface="+mn-ea"/>
                <a:cs typeface="+mn-cs"/>
              </a:rPr>
            </a:br>
            <a:r>
              <a:rPr kumimoji="0" lang="en-US" sz="800" b="0" i="0" u="none" strike="noStrike" kern="1200" cap="none" spc="0" normalizeH="0" baseline="0" noProof="0" dirty="0">
                <a:ln>
                  <a:noFill/>
                </a:ln>
                <a:solidFill>
                  <a:srgbClr val="323131"/>
                </a:solidFill>
                <a:effectLst/>
                <a:uLnTx/>
                <a:uFillTx/>
                <a:latin typeface="Arial" panose="020B0604020202020204"/>
                <a:ea typeface="+mn-ea"/>
                <a:cs typeface="+mn-cs"/>
              </a:rPr>
              <a:t>issued patents</a:t>
            </a:r>
            <a:endParaRPr kumimoji="0" lang="en-US" sz="800" b="0" i="0" u="none" strike="noStrike" kern="0" cap="none" spc="0" normalizeH="0" baseline="0" noProof="0" dirty="0">
              <a:ln>
                <a:noFill/>
              </a:ln>
              <a:solidFill>
                <a:srgbClr val="323131"/>
              </a:solidFill>
              <a:effectLst/>
              <a:uLnTx/>
              <a:uFillTx/>
              <a:latin typeface="Arial" panose="020B0604020202020204"/>
              <a:ea typeface="Helvetica Neue Light" charset="0"/>
              <a:cs typeface="Helvetica Neue Light" charset="0"/>
            </a:endParaRPr>
          </a:p>
        </p:txBody>
      </p:sp>
      <p:sp>
        <p:nvSpPr>
          <p:cNvPr id="26" name="Rectangle 25">
            <a:extLst>
              <a:ext uri="{FF2B5EF4-FFF2-40B4-BE49-F238E27FC236}">
                <a16:creationId xmlns:a16="http://schemas.microsoft.com/office/drawing/2014/main" id="{799F85FE-D370-C5E5-38D2-39351FA622C8}"/>
              </a:ext>
            </a:extLst>
          </p:cNvPr>
          <p:cNvSpPr/>
          <p:nvPr/>
        </p:nvSpPr>
        <p:spPr>
          <a:xfrm>
            <a:off x="7684185" y="1927063"/>
            <a:ext cx="1103314" cy="615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585155"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Arial" panose="020B0604020202020204"/>
                <a:ea typeface="Helvetica Neue Light" charset="0"/>
                <a:cs typeface="Helvetica Neue Light" charset="0"/>
              </a:rPr>
              <a:t>25+</a:t>
            </a:r>
          </a:p>
          <a:p>
            <a:pPr marL="0" marR="0" lvl="0" indent="0" algn="l" defTabSz="585155"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panose="020B0604020202020204"/>
                <a:ea typeface="+mn-ea"/>
                <a:cs typeface="+mn-cs"/>
              </a:rPr>
              <a:t>Years experience</a:t>
            </a:r>
            <a:endParaRPr kumimoji="0" lang="en-US" sz="800" b="0" i="0" u="none" strike="noStrike" kern="0" cap="none" spc="0" normalizeH="0" baseline="0" noProof="0">
              <a:ln>
                <a:noFill/>
              </a:ln>
              <a:solidFill>
                <a:srgbClr val="FFFFFF"/>
              </a:solidFill>
              <a:effectLst/>
              <a:uLnTx/>
              <a:uFillTx/>
              <a:latin typeface="Arial" panose="020B0604020202020204"/>
              <a:ea typeface="Helvetica Neue Light" charset="0"/>
              <a:cs typeface="Helvetica Neue Light" charset="0"/>
            </a:endParaRPr>
          </a:p>
        </p:txBody>
      </p:sp>
      <p:sp>
        <p:nvSpPr>
          <p:cNvPr id="33" name="Rectangle 32">
            <a:extLst>
              <a:ext uri="{FF2B5EF4-FFF2-40B4-BE49-F238E27FC236}">
                <a16:creationId xmlns:a16="http://schemas.microsoft.com/office/drawing/2014/main" id="{C9D323AB-64A9-1B99-9BFF-7C43BDE41C92}"/>
              </a:ext>
            </a:extLst>
          </p:cNvPr>
          <p:cNvSpPr/>
          <p:nvPr/>
        </p:nvSpPr>
        <p:spPr>
          <a:xfrm>
            <a:off x="5614770" y="3314812"/>
            <a:ext cx="1255481" cy="615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585155"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323131"/>
                </a:solidFill>
                <a:effectLst/>
                <a:uLnTx/>
                <a:uFillTx/>
                <a:latin typeface="Arial" panose="020B0604020202020204"/>
                <a:ea typeface="Helvetica Neue Light" charset="0"/>
                <a:cs typeface="Helvetica Neue Light" charset="0"/>
              </a:rPr>
              <a:t>46</a:t>
            </a:r>
          </a:p>
          <a:p>
            <a:pPr marL="0" marR="0" lvl="0" indent="0" algn="l" defTabSz="585155" rtl="0" eaLnBrk="1" fontAlgn="base" latinLnBrk="0" hangingPunct="1">
              <a:lnSpc>
                <a:spcPct val="100000"/>
              </a:lnSpc>
              <a:spcBef>
                <a:spcPct val="0"/>
              </a:spcBef>
              <a:spcAft>
                <a:spcPct val="0"/>
              </a:spcAft>
              <a:buClrTx/>
              <a:buSzTx/>
              <a:buFontTx/>
              <a:buNone/>
              <a:tabLst/>
              <a:defRPr/>
            </a:pPr>
            <a:r>
              <a:rPr lang="en-US" sz="800" dirty="0">
                <a:solidFill>
                  <a:srgbClr val="323131"/>
                </a:solidFill>
                <a:latin typeface="Arial" panose="020B0604020202020204"/>
              </a:rPr>
              <a:t>Automation </a:t>
            </a:r>
            <a:br>
              <a:rPr lang="en-US" sz="800" dirty="0">
                <a:solidFill>
                  <a:srgbClr val="323131"/>
                </a:solidFill>
                <a:latin typeface="Arial" panose="020B0604020202020204"/>
              </a:rPr>
            </a:br>
            <a:r>
              <a:rPr lang="en-US" sz="800" dirty="0">
                <a:solidFill>
                  <a:srgbClr val="323131"/>
                </a:solidFill>
                <a:latin typeface="Arial" panose="020B0604020202020204"/>
              </a:rPr>
              <a:t>platforms and accelerators</a:t>
            </a:r>
            <a:endParaRPr kumimoji="0" lang="en-US" sz="800" b="0" i="0" u="none" strike="noStrike" kern="0" cap="none" spc="0" normalizeH="0" baseline="0" noProof="0" dirty="0">
              <a:ln>
                <a:noFill/>
              </a:ln>
              <a:solidFill>
                <a:srgbClr val="323131"/>
              </a:solidFill>
              <a:effectLst/>
              <a:uLnTx/>
              <a:uFillTx/>
              <a:latin typeface="Arial" panose="020B0604020202020204"/>
              <a:ea typeface="Helvetica Neue Light" charset="0"/>
              <a:cs typeface="Helvetica Neue Light" charset="0"/>
            </a:endParaRPr>
          </a:p>
        </p:txBody>
      </p:sp>
      <p:pic>
        <p:nvPicPr>
          <p:cNvPr id="51" name="Graphic 50">
            <a:extLst>
              <a:ext uri="{FF2B5EF4-FFF2-40B4-BE49-F238E27FC236}">
                <a16:creationId xmlns:a16="http://schemas.microsoft.com/office/drawing/2014/main" id="{F3FD0B99-E338-E485-D3A3-BAD26BF5CA4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621071" y="3199054"/>
            <a:ext cx="720000" cy="720000"/>
          </a:xfrm>
          <a:prstGeom prst="rect">
            <a:avLst/>
          </a:prstGeom>
        </p:spPr>
      </p:pic>
      <p:pic>
        <p:nvPicPr>
          <p:cNvPr id="9" name="Graphic 30">
            <a:extLst>
              <a:ext uri="{FF2B5EF4-FFF2-40B4-BE49-F238E27FC236}">
                <a16:creationId xmlns:a16="http://schemas.microsoft.com/office/drawing/2014/main" id="{96CA83EE-8E17-F575-486D-E61C9ECC6BAC}"/>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12690" y="1836052"/>
            <a:ext cx="756061" cy="756061"/>
          </a:xfrm>
          <a:prstGeom prst="rect">
            <a:avLst/>
          </a:prstGeom>
        </p:spPr>
      </p:pic>
      <p:pic>
        <p:nvPicPr>
          <p:cNvPr id="49" name="Graphic 48">
            <a:extLst>
              <a:ext uri="{FF2B5EF4-FFF2-40B4-BE49-F238E27FC236}">
                <a16:creationId xmlns:a16="http://schemas.microsoft.com/office/drawing/2014/main" id="{57E3E2E4-D0B8-D2DA-FA47-61A810445C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17218" y="1838986"/>
            <a:ext cx="720000" cy="720000"/>
          </a:xfrm>
          <a:prstGeom prst="rect">
            <a:avLst/>
          </a:prstGeom>
        </p:spPr>
      </p:pic>
      <p:pic>
        <p:nvPicPr>
          <p:cNvPr id="55" name="Graphic 54">
            <a:extLst>
              <a:ext uri="{FF2B5EF4-FFF2-40B4-BE49-F238E27FC236}">
                <a16:creationId xmlns:a16="http://schemas.microsoft.com/office/drawing/2014/main" id="{0EE8DCC2-26C1-09E4-9836-74AC95A2569A}"/>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4852444" y="1902673"/>
            <a:ext cx="720000" cy="720000"/>
          </a:xfrm>
          <a:prstGeom prst="rect">
            <a:avLst/>
          </a:prstGeom>
        </p:spPr>
      </p:pic>
      <p:pic>
        <p:nvPicPr>
          <p:cNvPr id="56" name="Graphic 55">
            <a:extLst>
              <a:ext uri="{FF2B5EF4-FFF2-40B4-BE49-F238E27FC236}">
                <a16:creationId xmlns:a16="http://schemas.microsoft.com/office/drawing/2014/main" id="{CCB61EAD-ACAA-1B7B-9F96-50A62C765426}"/>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2621071" y="1902673"/>
            <a:ext cx="720000" cy="720000"/>
          </a:xfrm>
          <a:prstGeom prst="rect">
            <a:avLst/>
          </a:prstGeom>
        </p:spPr>
      </p:pic>
      <p:pic>
        <p:nvPicPr>
          <p:cNvPr id="47" name="Graphic 46">
            <a:extLst>
              <a:ext uri="{FF2B5EF4-FFF2-40B4-BE49-F238E27FC236}">
                <a16:creationId xmlns:a16="http://schemas.microsoft.com/office/drawing/2014/main" id="{EF84466D-A243-42B6-AB6D-0B42AD00F877}"/>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4852444" y="3241731"/>
            <a:ext cx="720000" cy="720000"/>
          </a:xfrm>
          <a:prstGeom prst="rect">
            <a:avLst/>
          </a:prstGeom>
        </p:spPr>
      </p:pic>
      <p:pic>
        <p:nvPicPr>
          <p:cNvPr id="14" name="Graphic 13">
            <a:extLst>
              <a:ext uri="{FF2B5EF4-FFF2-40B4-BE49-F238E27FC236}">
                <a16:creationId xmlns:a16="http://schemas.microsoft.com/office/drawing/2014/main" id="{CE8A3352-3614-4D05-8C24-98A7C071158C}"/>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6917218" y="3262588"/>
            <a:ext cx="720000" cy="720000"/>
          </a:xfrm>
          <a:prstGeom prst="rect">
            <a:avLst/>
          </a:prstGeom>
        </p:spPr>
      </p:pic>
    </p:spTree>
    <p:extLst>
      <p:ext uri="{BB962C8B-B14F-4D97-AF65-F5344CB8AC3E}">
        <p14:creationId xmlns:p14="http://schemas.microsoft.com/office/powerpoint/2010/main" val="1471073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3107D-8277-E348-211B-7091083798BE}"/>
              </a:ext>
            </a:extLst>
          </p:cNvPr>
          <p:cNvSpPr/>
          <p:nvPr/>
        </p:nvSpPr>
        <p:spPr>
          <a:xfrm flipV="1">
            <a:off x="-1" y="1588041"/>
            <a:ext cx="9144001" cy="3321213"/>
          </a:xfrm>
          <a:prstGeom prst="rect">
            <a:avLst/>
          </a:prstGeom>
          <a:solidFill>
            <a:schemeClr val="bg1"/>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sp>
        <p:nvSpPr>
          <p:cNvPr id="4" name="Title 2">
            <a:extLst>
              <a:ext uri="{FF2B5EF4-FFF2-40B4-BE49-F238E27FC236}">
                <a16:creationId xmlns:a16="http://schemas.microsoft.com/office/drawing/2014/main" id="{AF7C1369-F90E-CD61-A801-8F7218CD9E2E}"/>
              </a:ext>
            </a:extLst>
          </p:cNvPr>
          <p:cNvSpPr txBox="1">
            <a:spLocks/>
          </p:cNvSpPr>
          <p:nvPr/>
        </p:nvSpPr>
        <p:spPr>
          <a:xfrm>
            <a:off x="464742" y="420005"/>
            <a:ext cx="7890649" cy="985458"/>
          </a:xfrm>
          <a:prstGeom prst="rect">
            <a:avLst/>
          </a:prstGeom>
        </p:spPr>
        <p:txBody>
          <a:bodyPr/>
          <a:lstStyle>
            <a:lvl1pPr marL="0" algn="l" defTabSz="457200" rtl="0" eaLnBrk="1" latinLnBrk="0" hangingPunct="1">
              <a:lnSpc>
                <a:spcPct val="100000"/>
              </a:lnSpc>
              <a:spcBef>
                <a:spcPct val="0"/>
              </a:spcBef>
              <a:buNone/>
              <a:tabLst>
                <a:tab pos="457200" algn="l"/>
              </a:tabLst>
              <a:defRPr lang="en-US" sz="2400" b="1" u="none" kern="1200" dirty="0">
                <a:solidFill>
                  <a:schemeClr val="tx2"/>
                </a:solidFill>
                <a:latin typeface="Arial" panose="020B0604020202020204" pitchFamily="34" charset="0"/>
                <a:ea typeface="+mn-ea"/>
                <a:cs typeface="Arial" panose="020B0604020202020204" pitchFamily="34" charset="0"/>
              </a:defRPr>
            </a:lvl1pPr>
          </a:lstStyle>
          <a:p>
            <a:r>
              <a:rPr lang="en-GB" sz="2800">
                <a:solidFill>
                  <a:schemeClr val="bg1"/>
                </a:solidFill>
              </a:rPr>
              <a:t>Key partnerships, ventures and acquisitions across the cybersecurity ecosystem</a:t>
            </a:r>
          </a:p>
        </p:txBody>
      </p:sp>
      <p:sp>
        <p:nvSpPr>
          <p:cNvPr id="5" name="Rectangle 4">
            <a:extLst>
              <a:ext uri="{FF2B5EF4-FFF2-40B4-BE49-F238E27FC236}">
                <a16:creationId xmlns:a16="http://schemas.microsoft.com/office/drawing/2014/main" id="{9BEE6BF2-95C0-8105-20FB-CE9BD8B82968}"/>
              </a:ext>
            </a:extLst>
          </p:cNvPr>
          <p:cNvSpPr/>
          <p:nvPr/>
        </p:nvSpPr>
        <p:spPr>
          <a:xfrm>
            <a:off x="576263" y="1707686"/>
            <a:ext cx="1285860" cy="1471705"/>
          </a:xfrm>
          <a:prstGeom prst="rect">
            <a:avLst/>
          </a:prstGeom>
          <a:noFill/>
          <a:ln w="6350">
            <a:solidFill>
              <a:srgbClr val="2F8EA9"/>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050" b="1">
                <a:solidFill>
                  <a:srgbClr val="2F8EA9"/>
                </a:solidFill>
                <a:cs typeface="Arial" panose="020B0604020202020204" pitchFamily="34" charset="0"/>
              </a:rPr>
              <a:t>Hyperscalers</a:t>
            </a:r>
          </a:p>
        </p:txBody>
      </p:sp>
      <p:sp>
        <p:nvSpPr>
          <p:cNvPr id="6" name="Rectangle 5">
            <a:extLst>
              <a:ext uri="{FF2B5EF4-FFF2-40B4-BE49-F238E27FC236}">
                <a16:creationId xmlns:a16="http://schemas.microsoft.com/office/drawing/2014/main" id="{9D74737F-2BCC-70BB-A2ED-967119105ACF}"/>
              </a:ext>
            </a:extLst>
          </p:cNvPr>
          <p:cNvSpPr/>
          <p:nvPr/>
        </p:nvSpPr>
        <p:spPr>
          <a:xfrm>
            <a:off x="1950498" y="1700518"/>
            <a:ext cx="3869917" cy="1476731"/>
          </a:xfrm>
          <a:prstGeom prst="rect">
            <a:avLst/>
          </a:prstGeom>
          <a:noFill/>
          <a:ln w="6350">
            <a:solidFill>
              <a:srgbClr val="2F8EA9"/>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050" b="1">
                <a:solidFill>
                  <a:srgbClr val="2F8EA9"/>
                </a:solidFill>
                <a:cs typeface="Arial" panose="020B0604020202020204" pitchFamily="34" charset="0"/>
              </a:rPr>
              <a:t>Cybersecurity partners</a:t>
            </a:r>
          </a:p>
        </p:txBody>
      </p:sp>
      <p:sp>
        <p:nvSpPr>
          <p:cNvPr id="8" name="Rectangle 7">
            <a:extLst>
              <a:ext uri="{FF2B5EF4-FFF2-40B4-BE49-F238E27FC236}">
                <a16:creationId xmlns:a16="http://schemas.microsoft.com/office/drawing/2014/main" id="{36B02FE0-8663-DB95-0840-E78F98B6CBEA}"/>
              </a:ext>
            </a:extLst>
          </p:cNvPr>
          <p:cNvSpPr/>
          <p:nvPr/>
        </p:nvSpPr>
        <p:spPr>
          <a:xfrm>
            <a:off x="7374193" y="1699515"/>
            <a:ext cx="1188679" cy="1471705"/>
          </a:xfrm>
          <a:prstGeom prst="rect">
            <a:avLst/>
          </a:prstGeom>
          <a:noFill/>
          <a:ln w="6350">
            <a:solidFill>
              <a:srgbClr val="2F8EA9"/>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050" b="1">
                <a:solidFill>
                  <a:srgbClr val="2F8EA9"/>
                </a:solidFill>
                <a:cs typeface="Arial" panose="020B0604020202020204" pitchFamily="34" charset="0"/>
              </a:rPr>
              <a:t>Acquisitions</a:t>
            </a:r>
          </a:p>
        </p:txBody>
      </p:sp>
      <p:pic>
        <p:nvPicPr>
          <p:cNvPr id="11" name="Graphic 10">
            <a:extLst>
              <a:ext uri="{FF2B5EF4-FFF2-40B4-BE49-F238E27FC236}">
                <a16:creationId xmlns:a16="http://schemas.microsoft.com/office/drawing/2014/main" id="{231C07AA-B8AB-6113-BE5C-5B94C1047A9D}"/>
              </a:ext>
            </a:extLst>
          </p:cNvPr>
          <p:cNvPicPr>
            <a:picLocks noChangeAspect="1"/>
          </p:cNvPicPr>
          <p:nvPr/>
        </p:nvPicPr>
        <p:blipFill>
          <a:blip r:embed="rId3"/>
          <a:srcRect/>
          <a:stretch/>
        </p:blipFill>
        <p:spPr>
          <a:xfrm>
            <a:off x="952649" y="2041883"/>
            <a:ext cx="555258" cy="151354"/>
          </a:xfrm>
          <a:prstGeom prst="rect">
            <a:avLst/>
          </a:prstGeom>
        </p:spPr>
      </p:pic>
      <p:pic>
        <p:nvPicPr>
          <p:cNvPr id="14" name="Picture 13">
            <a:extLst>
              <a:ext uri="{FF2B5EF4-FFF2-40B4-BE49-F238E27FC236}">
                <a16:creationId xmlns:a16="http://schemas.microsoft.com/office/drawing/2014/main" id="{4EEDBC85-D3B4-9B03-8DA7-7B6CD3AD93CB}"/>
              </a:ext>
            </a:extLst>
          </p:cNvPr>
          <p:cNvPicPr>
            <a:picLocks noChangeAspect="1"/>
          </p:cNvPicPr>
          <p:nvPr/>
        </p:nvPicPr>
        <p:blipFill>
          <a:blip r:embed="rId4"/>
          <a:srcRect/>
          <a:stretch/>
        </p:blipFill>
        <p:spPr>
          <a:xfrm>
            <a:off x="881107" y="2941293"/>
            <a:ext cx="684872" cy="137512"/>
          </a:xfrm>
          <a:prstGeom prst="rect">
            <a:avLst/>
          </a:prstGeom>
        </p:spPr>
      </p:pic>
      <p:pic>
        <p:nvPicPr>
          <p:cNvPr id="18" name="Picture 17">
            <a:extLst>
              <a:ext uri="{FF2B5EF4-FFF2-40B4-BE49-F238E27FC236}">
                <a16:creationId xmlns:a16="http://schemas.microsoft.com/office/drawing/2014/main" id="{58D48F15-AF52-FDCE-F6EE-E8E16EB982CA}"/>
              </a:ext>
            </a:extLst>
          </p:cNvPr>
          <p:cNvPicPr>
            <a:picLocks noChangeAspect="1"/>
          </p:cNvPicPr>
          <p:nvPr/>
        </p:nvPicPr>
        <p:blipFill>
          <a:blip r:embed="rId5"/>
          <a:srcRect/>
          <a:stretch/>
        </p:blipFill>
        <p:spPr>
          <a:xfrm>
            <a:off x="1060152" y="2329334"/>
            <a:ext cx="312594" cy="209924"/>
          </a:xfrm>
          <a:prstGeom prst="rect">
            <a:avLst/>
          </a:prstGeom>
        </p:spPr>
      </p:pic>
      <p:pic>
        <p:nvPicPr>
          <p:cNvPr id="19" name="Picture 18">
            <a:extLst>
              <a:ext uri="{FF2B5EF4-FFF2-40B4-BE49-F238E27FC236}">
                <a16:creationId xmlns:a16="http://schemas.microsoft.com/office/drawing/2014/main" id="{E695331E-0D37-010D-4983-C65006CACD40}"/>
              </a:ext>
            </a:extLst>
          </p:cNvPr>
          <p:cNvPicPr>
            <a:picLocks noChangeAspect="1"/>
          </p:cNvPicPr>
          <p:nvPr/>
        </p:nvPicPr>
        <p:blipFill>
          <a:blip r:embed="rId6"/>
          <a:srcRect/>
          <a:stretch/>
        </p:blipFill>
        <p:spPr>
          <a:xfrm>
            <a:off x="2132803" y="2034592"/>
            <a:ext cx="595032" cy="218640"/>
          </a:xfrm>
          <a:prstGeom prst="rect">
            <a:avLst/>
          </a:prstGeom>
        </p:spPr>
      </p:pic>
      <p:pic>
        <p:nvPicPr>
          <p:cNvPr id="21" name="Picture 22">
            <a:extLst>
              <a:ext uri="{FF2B5EF4-FFF2-40B4-BE49-F238E27FC236}">
                <a16:creationId xmlns:a16="http://schemas.microsoft.com/office/drawing/2014/main" id="{BBFCE8F6-B33D-5333-FACA-DBCE4A004AEB}"/>
              </a:ext>
            </a:extLst>
          </p:cNvPr>
          <p:cNvPicPr>
            <a:picLocks noChangeAspect="1" noChangeArrowheads="1"/>
          </p:cNvPicPr>
          <p:nvPr/>
        </p:nvPicPr>
        <p:blipFill>
          <a:blip r:embed="rId7"/>
          <a:srcRect/>
          <a:stretch/>
        </p:blipFill>
        <p:spPr bwMode="auto">
          <a:xfrm>
            <a:off x="2166804" y="2545401"/>
            <a:ext cx="527030" cy="20223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5F846D40-BA8C-80D9-FC67-D5C235BC923D}"/>
              </a:ext>
            </a:extLst>
          </p:cNvPr>
          <p:cNvPicPr>
            <a:picLocks noChangeAspect="1"/>
          </p:cNvPicPr>
          <p:nvPr/>
        </p:nvPicPr>
        <p:blipFill>
          <a:blip r:embed="rId8"/>
          <a:srcRect/>
          <a:stretch/>
        </p:blipFill>
        <p:spPr>
          <a:xfrm>
            <a:off x="3097094" y="2321554"/>
            <a:ext cx="602982" cy="175252"/>
          </a:xfrm>
          <a:prstGeom prst="rect">
            <a:avLst/>
          </a:prstGeom>
        </p:spPr>
      </p:pic>
      <p:pic>
        <p:nvPicPr>
          <p:cNvPr id="28" name="Picture 27">
            <a:extLst>
              <a:ext uri="{FF2B5EF4-FFF2-40B4-BE49-F238E27FC236}">
                <a16:creationId xmlns:a16="http://schemas.microsoft.com/office/drawing/2014/main" id="{9416956A-638B-F070-B893-06C136B376D2}"/>
              </a:ext>
            </a:extLst>
          </p:cNvPr>
          <p:cNvPicPr>
            <a:picLocks noChangeAspect="1"/>
          </p:cNvPicPr>
          <p:nvPr/>
        </p:nvPicPr>
        <p:blipFill>
          <a:blip r:embed="rId9"/>
          <a:srcRect/>
          <a:stretch/>
        </p:blipFill>
        <p:spPr>
          <a:xfrm>
            <a:off x="5047659" y="2380031"/>
            <a:ext cx="522256" cy="114569"/>
          </a:xfrm>
          <a:prstGeom prst="rect">
            <a:avLst/>
          </a:prstGeom>
        </p:spPr>
      </p:pic>
      <p:pic>
        <p:nvPicPr>
          <p:cNvPr id="30" name="Picture 29">
            <a:extLst>
              <a:ext uri="{FF2B5EF4-FFF2-40B4-BE49-F238E27FC236}">
                <a16:creationId xmlns:a16="http://schemas.microsoft.com/office/drawing/2014/main" id="{BE8879A3-CCD7-1853-2C71-318789ACECEE}"/>
              </a:ext>
            </a:extLst>
          </p:cNvPr>
          <p:cNvPicPr>
            <a:picLocks noChangeAspect="1"/>
          </p:cNvPicPr>
          <p:nvPr/>
        </p:nvPicPr>
        <p:blipFill>
          <a:blip r:embed="rId10"/>
          <a:srcRect/>
          <a:stretch/>
        </p:blipFill>
        <p:spPr>
          <a:xfrm>
            <a:off x="5069977" y="2640445"/>
            <a:ext cx="477621" cy="149842"/>
          </a:xfrm>
          <a:prstGeom prst="rect">
            <a:avLst/>
          </a:prstGeom>
        </p:spPr>
      </p:pic>
      <p:pic>
        <p:nvPicPr>
          <p:cNvPr id="31" name="Picture 30">
            <a:extLst>
              <a:ext uri="{FF2B5EF4-FFF2-40B4-BE49-F238E27FC236}">
                <a16:creationId xmlns:a16="http://schemas.microsoft.com/office/drawing/2014/main" id="{33773E18-6855-7548-E37F-34B011A1E110}"/>
              </a:ext>
            </a:extLst>
          </p:cNvPr>
          <p:cNvPicPr>
            <a:picLocks noChangeAspect="1"/>
          </p:cNvPicPr>
          <p:nvPr/>
        </p:nvPicPr>
        <p:blipFill>
          <a:blip r:embed="rId11"/>
          <a:srcRect/>
          <a:stretch/>
        </p:blipFill>
        <p:spPr>
          <a:xfrm>
            <a:off x="2114430" y="2873703"/>
            <a:ext cx="631778" cy="176122"/>
          </a:xfrm>
          <a:prstGeom prst="rect">
            <a:avLst/>
          </a:prstGeom>
        </p:spPr>
      </p:pic>
      <p:pic>
        <p:nvPicPr>
          <p:cNvPr id="32" name="Picture 1">
            <a:extLst>
              <a:ext uri="{FF2B5EF4-FFF2-40B4-BE49-F238E27FC236}">
                <a16:creationId xmlns:a16="http://schemas.microsoft.com/office/drawing/2014/main" id="{56853F9D-A770-5474-061E-BBAE30BE3EDF}"/>
              </a:ext>
            </a:extLst>
          </p:cNvPr>
          <p:cNvPicPr>
            <a:picLocks noChangeAspect="1" noChangeArrowheads="1"/>
          </p:cNvPicPr>
          <p:nvPr/>
        </p:nvPicPr>
        <p:blipFill>
          <a:blip r:embed="rId12"/>
          <a:srcRect/>
          <a:stretch/>
        </p:blipFill>
        <p:spPr bwMode="auto">
          <a:xfrm>
            <a:off x="4095161" y="2706962"/>
            <a:ext cx="516885" cy="84509"/>
          </a:xfrm>
          <a:prstGeom prst="rect">
            <a:avLst/>
          </a:prstGeom>
          <a:solidFill>
            <a:schemeClr val="bg1"/>
          </a:solidFill>
          <a:ln w="9525">
            <a:noFill/>
            <a:miter lim="800000"/>
            <a:headEnd/>
            <a:tailEnd/>
          </a:ln>
        </p:spPr>
      </p:pic>
      <p:pic>
        <p:nvPicPr>
          <p:cNvPr id="35" name="Picture 34">
            <a:extLst>
              <a:ext uri="{FF2B5EF4-FFF2-40B4-BE49-F238E27FC236}">
                <a16:creationId xmlns:a16="http://schemas.microsoft.com/office/drawing/2014/main" id="{451CECD3-F863-D6C2-CC10-12A98F9B616D}"/>
              </a:ext>
            </a:extLst>
          </p:cNvPr>
          <p:cNvPicPr>
            <a:picLocks noChangeAspect="1"/>
          </p:cNvPicPr>
          <p:nvPr/>
        </p:nvPicPr>
        <p:blipFill>
          <a:blip r:embed="rId13"/>
          <a:srcRect/>
          <a:stretch/>
        </p:blipFill>
        <p:spPr>
          <a:xfrm>
            <a:off x="4177368" y="2038925"/>
            <a:ext cx="350699" cy="154991"/>
          </a:xfrm>
          <a:prstGeom prst="rect">
            <a:avLst/>
          </a:prstGeom>
          <a:solidFill>
            <a:schemeClr val="bg1"/>
          </a:solidFill>
          <a:ln>
            <a:noFill/>
          </a:ln>
        </p:spPr>
      </p:pic>
      <p:pic>
        <p:nvPicPr>
          <p:cNvPr id="42" name="Picture 41">
            <a:extLst>
              <a:ext uri="{FF2B5EF4-FFF2-40B4-BE49-F238E27FC236}">
                <a16:creationId xmlns:a16="http://schemas.microsoft.com/office/drawing/2014/main" id="{36243CE7-5ED4-0077-CE62-06B08522015D}"/>
              </a:ext>
            </a:extLst>
          </p:cNvPr>
          <p:cNvPicPr>
            <a:picLocks noChangeAspect="1"/>
          </p:cNvPicPr>
          <p:nvPr/>
        </p:nvPicPr>
        <p:blipFill>
          <a:blip r:embed="rId14"/>
          <a:srcRect/>
          <a:stretch/>
        </p:blipFill>
        <p:spPr>
          <a:xfrm>
            <a:off x="4226587" y="2314106"/>
            <a:ext cx="254033" cy="252829"/>
          </a:xfrm>
          <a:prstGeom prst="rect">
            <a:avLst/>
          </a:prstGeom>
        </p:spPr>
      </p:pic>
      <p:pic>
        <p:nvPicPr>
          <p:cNvPr id="47" name="Picture 2">
            <a:extLst>
              <a:ext uri="{FF2B5EF4-FFF2-40B4-BE49-F238E27FC236}">
                <a16:creationId xmlns:a16="http://schemas.microsoft.com/office/drawing/2014/main" id="{AEAF911B-F1D8-1BE4-3257-BA44F5AA995F}"/>
              </a:ext>
            </a:extLst>
          </p:cNvPr>
          <p:cNvPicPr>
            <a:picLocks noChangeAspect="1" noChangeArrowheads="1"/>
          </p:cNvPicPr>
          <p:nvPr/>
        </p:nvPicPr>
        <p:blipFill>
          <a:blip r:embed="rId15"/>
          <a:srcRect/>
          <a:stretch/>
        </p:blipFill>
        <p:spPr bwMode="auto">
          <a:xfrm>
            <a:off x="4038136" y="2894552"/>
            <a:ext cx="630935" cy="15295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a:extLst>
              <a:ext uri="{FF2B5EF4-FFF2-40B4-BE49-F238E27FC236}">
                <a16:creationId xmlns:a16="http://schemas.microsoft.com/office/drawing/2014/main" id="{5F42FE2A-A436-40FA-C47E-2D093476E160}"/>
              </a:ext>
            </a:extLst>
          </p:cNvPr>
          <p:cNvPicPr>
            <a:picLocks noChangeAspect="1" noChangeArrowheads="1"/>
          </p:cNvPicPr>
          <p:nvPr/>
        </p:nvPicPr>
        <p:blipFill>
          <a:blip r:embed="rId16"/>
          <a:srcRect/>
          <a:stretch/>
        </p:blipFill>
        <p:spPr bwMode="auto">
          <a:xfrm>
            <a:off x="5076484" y="2088013"/>
            <a:ext cx="464607" cy="14108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38983900-F6DC-C078-6797-D1AD50E3EC62}"/>
              </a:ext>
            </a:extLst>
          </p:cNvPr>
          <p:cNvPicPr>
            <a:picLocks noChangeAspect="1"/>
          </p:cNvPicPr>
          <p:nvPr/>
        </p:nvPicPr>
        <p:blipFill>
          <a:blip r:embed="rId17"/>
          <a:srcRect/>
          <a:stretch/>
        </p:blipFill>
        <p:spPr>
          <a:xfrm>
            <a:off x="3256066" y="2070004"/>
            <a:ext cx="284532" cy="136602"/>
          </a:xfrm>
          <a:prstGeom prst="rect">
            <a:avLst/>
          </a:prstGeom>
          <a:solidFill>
            <a:schemeClr val="bg1"/>
          </a:solidFill>
          <a:ln>
            <a:solidFill>
              <a:schemeClr val="bg1"/>
            </a:solidFill>
          </a:ln>
        </p:spPr>
      </p:pic>
      <p:pic>
        <p:nvPicPr>
          <p:cNvPr id="58" name="Picture 15">
            <a:extLst>
              <a:ext uri="{FF2B5EF4-FFF2-40B4-BE49-F238E27FC236}">
                <a16:creationId xmlns:a16="http://schemas.microsoft.com/office/drawing/2014/main" id="{30462975-A95F-6A67-6B0F-487FACB1B079}"/>
              </a:ext>
            </a:extLst>
          </p:cNvPr>
          <p:cNvPicPr>
            <a:picLocks noChangeAspect="1" noChangeArrowheads="1"/>
          </p:cNvPicPr>
          <p:nvPr/>
        </p:nvPicPr>
        <p:blipFill>
          <a:blip r:embed="rId18"/>
          <a:srcRect/>
          <a:stretch/>
        </p:blipFill>
        <p:spPr bwMode="auto">
          <a:xfrm>
            <a:off x="6694729" y="2115363"/>
            <a:ext cx="460985" cy="105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a:extLst>
              <a:ext uri="{FF2B5EF4-FFF2-40B4-BE49-F238E27FC236}">
                <a16:creationId xmlns:a16="http://schemas.microsoft.com/office/drawing/2014/main" id="{CCF2BC99-6669-2160-712A-F8E1880E6796}"/>
              </a:ext>
            </a:extLst>
          </p:cNvPr>
          <p:cNvPicPr>
            <a:picLocks noChangeAspect="1"/>
          </p:cNvPicPr>
          <p:nvPr/>
        </p:nvPicPr>
        <p:blipFill>
          <a:blip r:embed="rId19"/>
          <a:srcRect/>
          <a:stretch/>
        </p:blipFill>
        <p:spPr>
          <a:xfrm>
            <a:off x="6048314" y="2117210"/>
            <a:ext cx="539675" cy="111729"/>
          </a:xfrm>
          <a:prstGeom prst="rect">
            <a:avLst/>
          </a:prstGeom>
        </p:spPr>
      </p:pic>
      <p:pic>
        <p:nvPicPr>
          <p:cNvPr id="98306" name="Picture 2">
            <a:extLst>
              <a:ext uri="{FF2B5EF4-FFF2-40B4-BE49-F238E27FC236}">
                <a16:creationId xmlns:a16="http://schemas.microsoft.com/office/drawing/2014/main" id="{F4EE2208-8F30-4F34-4DB0-16AEBAE2CEA4}"/>
              </a:ext>
            </a:extLst>
          </p:cNvPr>
          <p:cNvPicPr>
            <a:picLocks noChangeAspect="1" noChangeArrowheads="1"/>
          </p:cNvPicPr>
          <p:nvPr/>
        </p:nvPicPr>
        <p:blipFill>
          <a:blip r:embed="rId20"/>
          <a:srcRect/>
          <a:stretch/>
        </p:blipFill>
        <p:spPr bwMode="auto">
          <a:xfrm>
            <a:off x="7779702" y="2009610"/>
            <a:ext cx="367436" cy="352590"/>
          </a:xfrm>
          <a:prstGeom prst="rect">
            <a:avLst/>
          </a:prstGeom>
          <a:noFill/>
          <a:extLst>
            <a:ext uri="{909E8E84-426E-40DD-AFC4-6F175D3DCCD1}">
              <a14:hiddenFill xmlns:a14="http://schemas.microsoft.com/office/drawing/2010/main">
                <a:solidFill>
                  <a:srgbClr val="FFFFFF"/>
                </a:solidFill>
              </a14:hiddenFill>
            </a:ext>
          </a:extLst>
        </p:spPr>
      </p:pic>
      <p:pic>
        <p:nvPicPr>
          <p:cNvPr id="98308" name="Picture 4">
            <a:extLst>
              <a:ext uri="{FF2B5EF4-FFF2-40B4-BE49-F238E27FC236}">
                <a16:creationId xmlns:a16="http://schemas.microsoft.com/office/drawing/2014/main" id="{ABE40EBD-E019-5939-836E-F11186548655}"/>
              </a:ext>
            </a:extLst>
          </p:cNvPr>
          <p:cNvPicPr>
            <a:picLocks noChangeAspect="1" noChangeArrowheads="1"/>
          </p:cNvPicPr>
          <p:nvPr/>
        </p:nvPicPr>
        <p:blipFill>
          <a:blip r:embed="rId21"/>
          <a:srcRect/>
          <a:stretch/>
        </p:blipFill>
        <p:spPr bwMode="auto">
          <a:xfrm>
            <a:off x="7766272" y="2487920"/>
            <a:ext cx="429104" cy="2304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989224B4-8148-4D43-8977-E6D3F2D840B4}"/>
              </a:ext>
            </a:extLst>
          </p:cNvPr>
          <p:cNvPicPr>
            <a:picLocks noChangeAspect="1"/>
          </p:cNvPicPr>
          <p:nvPr/>
        </p:nvPicPr>
        <p:blipFill>
          <a:blip r:embed="rId22"/>
          <a:srcRect/>
          <a:stretch/>
        </p:blipFill>
        <p:spPr>
          <a:xfrm>
            <a:off x="2184270" y="2308191"/>
            <a:ext cx="492098" cy="144334"/>
          </a:xfrm>
          <a:prstGeom prst="rect">
            <a:avLst/>
          </a:prstGeom>
        </p:spPr>
      </p:pic>
      <p:sp>
        <p:nvSpPr>
          <p:cNvPr id="37" name="Rectangle 36">
            <a:extLst>
              <a:ext uri="{FF2B5EF4-FFF2-40B4-BE49-F238E27FC236}">
                <a16:creationId xmlns:a16="http://schemas.microsoft.com/office/drawing/2014/main" id="{08D6ACAC-32DD-4E09-BAAD-6CAB5D2E0018}"/>
              </a:ext>
            </a:extLst>
          </p:cNvPr>
          <p:cNvSpPr/>
          <p:nvPr/>
        </p:nvSpPr>
        <p:spPr>
          <a:xfrm>
            <a:off x="5903747" y="1699515"/>
            <a:ext cx="1392327" cy="1471705"/>
          </a:xfrm>
          <a:prstGeom prst="rect">
            <a:avLst/>
          </a:prstGeom>
          <a:noFill/>
          <a:ln w="6350">
            <a:solidFill>
              <a:srgbClr val="2F8EA9"/>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050" b="1">
                <a:solidFill>
                  <a:srgbClr val="2F8EA9"/>
                </a:solidFill>
                <a:cs typeface="Arial" panose="020B0604020202020204" pitchFamily="34" charset="0"/>
              </a:rPr>
              <a:t>Venture partners</a:t>
            </a:r>
          </a:p>
        </p:txBody>
      </p:sp>
      <p:pic>
        <p:nvPicPr>
          <p:cNvPr id="10" name="Picture 9">
            <a:extLst>
              <a:ext uri="{FF2B5EF4-FFF2-40B4-BE49-F238E27FC236}">
                <a16:creationId xmlns:a16="http://schemas.microsoft.com/office/drawing/2014/main" id="{1BE344B1-B63B-44A4-9877-FB1A5B060C4C}"/>
              </a:ext>
            </a:extLst>
          </p:cNvPr>
          <p:cNvPicPr>
            <a:picLocks noChangeAspect="1"/>
          </p:cNvPicPr>
          <p:nvPr/>
        </p:nvPicPr>
        <p:blipFill>
          <a:blip r:embed="rId23"/>
          <a:srcRect t="10314" b="10314"/>
          <a:stretch/>
        </p:blipFill>
        <p:spPr>
          <a:xfrm>
            <a:off x="957764" y="2667513"/>
            <a:ext cx="531558" cy="174610"/>
          </a:xfrm>
          <a:prstGeom prst="rect">
            <a:avLst/>
          </a:prstGeom>
        </p:spPr>
      </p:pic>
      <p:pic>
        <p:nvPicPr>
          <p:cNvPr id="13" name="Picture 12">
            <a:extLst>
              <a:ext uri="{FF2B5EF4-FFF2-40B4-BE49-F238E27FC236}">
                <a16:creationId xmlns:a16="http://schemas.microsoft.com/office/drawing/2014/main" id="{D75B42EC-0B9B-4E14-8C87-FD30455BB2F5}"/>
              </a:ext>
            </a:extLst>
          </p:cNvPr>
          <p:cNvPicPr>
            <a:picLocks noChangeAspect="1"/>
          </p:cNvPicPr>
          <p:nvPr/>
        </p:nvPicPr>
        <p:blipFill>
          <a:blip r:embed="rId24"/>
          <a:srcRect t="983" b="983"/>
          <a:stretch/>
        </p:blipFill>
        <p:spPr>
          <a:xfrm>
            <a:off x="6133555" y="2866031"/>
            <a:ext cx="908868" cy="185014"/>
          </a:xfrm>
          <a:prstGeom prst="rect">
            <a:avLst/>
          </a:prstGeom>
        </p:spPr>
      </p:pic>
      <p:pic>
        <p:nvPicPr>
          <p:cNvPr id="15" name="Picture 14">
            <a:extLst>
              <a:ext uri="{FF2B5EF4-FFF2-40B4-BE49-F238E27FC236}">
                <a16:creationId xmlns:a16="http://schemas.microsoft.com/office/drawing/2014/main" id="{779B9D95-00FD-4C5C-B38A-9E053CAFFCB1}"/>
              </a:ext>
            </a:extLst>
          </p:cNvPr>
          <p:cNvPicPr>
            <a:picLocks noChangeAspect="1"/>
          </p:cNvPicPr>
          <p:nvPr/>
        </p:nvPicPr>
        <p:blipFill rotWithShape="1">
          <a:blip r:embed="rId25"/>
          <a:srcRect t="7785" b="1"/>
          <a:stretch/>
        </p:blipFill>
        <p:spPr>
          <a:xfrm>
            <a:off x="6044888" y="2540000"/>
            <a:ext cx="454956" cy="79450"/>
          </a:xfrm>
          <a:prstGeom prst="rect">
            <a:avLst/>
          </a:prstGeom>
        </p:spPr>
      </p:pic>
      <p:pic>
        <p:nvPicPr>
          <p:cNvPr id="16" name="Picture 15">
            <a:extLst>
              <a:ext uri="{FF2B5EF4-FFF2-40B4-BE49-F238E27FC236}">
                <a16:creationId xmlns:a16="http://schemas.microsoft.com/office/drawing/2014/main" id="{1C70913D-B8C0-482D-BDDF-22FAAE535437}"/>
              </a:ext>
            </a:extLst>
          </p:cNvPr>
          <p:cNvPicPr>
            <a:picLocks noChangeAspect="1"/>
          </p:cNvPicPr>
          <p:nvPr/>
        </p:nvPicPr>
        <p:blipFill>
          <a:blip r:embed="rId26"/>
          <a:srcRect t="8544" b="8544"/>
          <a:stretch/>
        </p:blipFill>
        <p:spPr>
          <a:xfrm>
            <a:off x="6623002" y="2508516"/>
            <a:ext cx="539675" cy="133085"/>
          </a:xfrm>
          <a:prstGeom prst="rect">
            <a:avLst/>
          </a:prstGeom>
        </p:spPr>
      </p:pic>
      <p:pic>
        <p:nvPicPr>
          <p:cNvPr id="17" name="Picture 16">
            <a:extLst>
              <a:ext uri="{FF2B5EF4-FFF2-40B4-BE49-F238E27FC236}">
                <a16:creationId xmlns:a16="http://schemas.microsoft.com/office/drawing/2014/main" id="{2F859855-A35F-4160-A785-7AB235FE0C20}"/>
              </a:ext>
            </a:extLst>
          </p:cNvPr>
          <p:cNvPicPr>
            <a:picLocks noChangeAspect="1"/>
          </p:cNvPicPr>
          <p:nvPr/>
        </p:nvPicPr>
        <p:blipFill rotWithShape="1">
          <a:blip r:embed="rId27"/>
          <a:srcRect b="1039"/>
          <a:stretch/>
        </p:blipFill>
        <p:spPr>
          <a:xfrm>
            <a:off x="3148579" y="2897848"/>
            <a:ext cx="500012" cy="150152"/>
          </a:xfrm>
          <a:prstGeom prst="rect">
            <a:avLst/>
          </a:prstGeom>
        </p:spPr>
      </p:pic>
      <p:pic>
        <p:nvPicPr>
          <p:cNvPr id="20" name="Picture 19">
            <a:extLst>
              <a:ext uri="{FF2B5EF4-FFF2-40B4-BE49-F238E27FC236}">
                <a16:creationId xmlns:a16="http://schemas.microsoft.com/office/drawing/2014/main" id="{5955202C-3C6E-424A-9A9A-41CE3A984F9A}"/>
              </a:ext>
            </a:extLst>
          </p:cNvPr>
          <p:cNvPicPr>
            <a:picLocks noChangeAspect="1"/>
          </p:cNvPicPr>
          <p:nvPr/>
        </p:nvPicPr>
        <p:blipFill>
          <a:blip r:embed="rId28"/>
          <a:srcRect/>
          <a:stretch/>
        </p:blipFill>
        <p:spPr>
          <a:xfrm>
            <a:off x="3154585" y="2660422"/>
            <a:ext cx="487494" cy="104462"/>
          </a:xfrm>
          <a:prstGeom prst="rect">
            <a:avLst/>
          </a:prstGeom>
        </p:spPr>
      </p:pic>
      <p:pic>
        <p:nvPicPr>
          <p:cNvPr id="22" name="Picture 21">
            <a:extLst>
              <a:ext uri="{FF2B5EF4-FFF2-40B4-BE49-F238E27FC236}">
                <a16:creationId xmlns:a16="http://schemas.microsoft.com/office/drawing/2014/main" id="{F2CD261B-6F98-4738-918C-7D535A60F2D3}"/>
              </a:ext>
            </a:extLst>
          </p:cNvPr>
          <p:cNvPicPr>
            <a:picLocks noChangeAspect="1"/>
          </p:cNvPicPr>
          <p:nvPr/>
        </p:nvPicPr>
        <p:blipFill>
          <a:blip r:embed="rId29"/>
          <a:srcRect t="11459" b="11459"/>
          <a:stretch/>
        </p:blipFill>
        <p:spPr>
          <a:xfrm>
            <a:off x="4958551" y="2895984"/>
            <a:ext cx="700473" cy="131559"/>
          </a:xfrm>
          <a:prstGeom prst="rect">
            <a:avLst/>
          </a:prstGeom>
        </p:spPr>
      </p:pic>
      <p:sp>
        <p:nvSpPr>
          <p:cNvPr id="26" name="TextBox 25">
            <a:extLst>
              <a:ext uri="{FF2B5EF4-FFF2-40B4-BE49-F238E27FC236}">
                <a16:creationId xmlns:a16="http://schemas.microsoft.com/office/drawing/2014/main" id="{99D186CE-A08F-1A96-23E8-CEC5D84285CD}"/>
              </a:ext>
            </a:extLst>
          </p:cNvPr>
          <p:cNvSpPr txBox="1"/>
          <p:nvPr/>
        </p:nvSpPr>
        <p:spPr>
          <a:xfrm>
            <a:off x="677476" y="3303720"/>
            <a:ext cx="1184647" cy="577081"/>
          </a:xfrm>
          <a:prstGeom prst="rect">
            <a:avLst/>
          </a:prstGeom>
          <a:noFill/>
        </p:spPr>
        <p:txBody>
          <a:bodyPr wrap="square">
            <a:spAutoFit/>
          </a:bodyPr>
          <a:lstStyle/>
          <a:p>
            <a:r>
              <a:rPr lang="en-US" sz="1050" b="1">
                <a:solidFill>
                  <a:srgbClr val="2F8EA9"/>
                </a:solidFill>
                <a:cs typeface="Arial" panose="020B0604020202020204" pitchFamily="34" charset="0"/>
              </a:rPr>
              <a:t>Wipro automation platforms</a:t>
            </a:r>
          </a:p>
        </p:txBody>
      </p:sp>
      <p:sp>
        <p:nvSpPr>
          <p:cNvPr id="27" name="Rectangle 26">
            <a:extLst>
              <a:ext uri="{FF2B5EF4-FFF2-40B4-BE49-F238E27FC236}">
                <a16:creationId xmlns:a16="http://schemas.microsoft.com/office/drawing/2014/main" id="{63AF3B77-5651-3C25-9E49-093F521BB1A6}"/>
              </a:ext>
            </a:extLst>
          </p:cNvPr>
          <p:cNvSpPr/>
          <p:nvPr/>
        </p:nvSpPr>
        <p:spPr>
          <a:xfrm>
            <a:off x="576263" y="3248648"/>
            <a:ext cx="7991475" cy="673585"/>
          </a:xfrm>
          <a:prstGeom prst="rect">
            <a:avLst/>
          </a:prstGeom>
          <a:noFill/>
          <a:ln w="6350">
            <a:solidFill>
              <a:srgbClr val="2F8EA9"/>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A4DE73F6-4D55-4800-800A-718B9ED64CB3}"/>
              </a:ext>
            </a:extLst>
          </p:cNvPr>
          <p:cNvPicPr>
            <a:picLocks noChangeAspect="1"/>
          </p:cNvPicPr>
          <p:nvPr/>
        </p:nvPicPr>
        <p:blipFill>
          <a:blip r:embed="rId30"/>
          <a:srcRect/>
          <a:stretch/>
        </p:blipFill>
        <p:spPr>
          <a:xfrm>
            <a:off x="7531737" y="2867518"/>
            <a:ext cx="952638" cy="188490"/>
          </a:xfrm>
          <a:prstGeom prst="rect">
            <a:avLst/>
          </a:prstGeom>
        </p:spPr>
      </p:pic>
      <p:sp>
        <p:nvSpPr>
          <p:cNvPr id="44" name="Rectangle 43">
            <a:extLst>
              <a:ext uri="{FF2B5EF4-FFF2-40B4-BE49-F238E27FC236}">
                <a16:creationId xmlns:a16="http://schemas.microsoft.com/office/drawing/2014/main" id="{6B7FAD2E-5405-41A8-9774-D32132E85EF2}"/>
              </a:ext>
            </a:extLst>
          </p:cNvPr>
          <p:cNvSpPr/>
          <p:nvPr/>
        </p:nvSpPr>
        <p:spPr>
          <a:xfrm>
            <a:off x="1671349" y="3317773"/>
            <a:ext cx="2232000" cy="526293"/>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rPr>
              <a:t>Identity Management Center</a:t>
            </a:r>
          </a:p>
          <a:p>
            <a:pPr marL="171450" indent="-171450">
              <a:buFont typeface="Arial" panose="020B0604020202020204" pitchFamily="34" charset="0"/>
              <a:buChar char="•"/>
            </a:pPr>
            <a:r>
              <a:rPr kumimoji="0" lang="en-US" sz="900" b="0" i="0" u="none" strike="noStrike" kern="120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rPr>
              <a:t>Third Party Risk Management</a:t>
            </a:r>
          </a:p>
          <a:p>
            <a:pPr marL="171450" indent="-171450">
              <a:buFont typeface="Arial" panose="020B0604020202020204" pitchFamily="34" charset="0"/>
              <a:buChar char="•"/>
            </a:pPr>
            <a:r>
              <a:rPr kumimoji="0" lang="en-US" sz="900" b="0" i="0" u="none" strike="noStrike" kern="120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rPr>
              <a:t>Enterprise Data Obfuscation</a:t>
            </a:r>
          </a:p>
        </p:txBody>
      </p:sp>
      <p:sp>
        <p:nvSpPr>
          <p:cNvPr id="45" name="Rectangle 44">
            <a:extLst>
              <a:ext uri="{FF2B5EF4-FFF2-40B4-BE49-F238E27FC236}">
                <a16:creationId xmlns:a16="http://schemas.microsoft.com/office/drawing/2014/main" id="{13321122-A75B-4080-9040-140E6607D9E9}"/>
              </a:ext>
            </a:extLst>
          </p:cNvPr>
          <p:cNvSpPr/>
          <p:nvPr/>
        </p:nvSpPr>
        <p:spPr>
          <a:xfrm>
            <a:off x="5913645" y="3317773"/>
            <a:ext cx="2648124" cy="526293"/>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1450" indent="-171450">
              <a:buFont typeface="Arial" panose="020B0604020202020204" pitchFamily="34" charset="0"/>
              <a:buChar char="•"/>
            </a:pPr>
            <a:r>
              <a:rPr kumimoji="0" lang="en-US" sz="900" b="0" i="0" u="none" strike="noStrike" kern="120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rPr>
              <a:t>Cyber Defense Platform Security Intelligence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rPr>
              <a:t>Wipro Holmes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rPr>
              <a:t>Automated Regulatory Compliance</a:t>
            </a:r>
          </a:p>
        </p:txBody>
      </p:sp>
      <p:sp>
        <p:nvSpPr>
          <p:cNvPr id="49" name="Rectangle 48">
            <a:extLst>
              <a:ext uri="{FF2B5EF4-FFF2-40B4-BE49-F238E27FC236}">
                <a16:creationId xmlns:a16="http://schemas.microsoft.com/office/drawing/2014/main" id="{6136D3D6-CE0F-48A6-BB81-8D242FB68C9A}"/>
              </a:ext>
            </a:extLst>
          </p:cNvPr>
          <p:cNvSpPr/>
          <p:nvPr/>
        </p:nvSpPr>
        <p:spPr>
          <a:xfrm>
            <a:off x="3616993" y="3317773"/>
            <a:ext cx="2311026" cy="526293"/>
          </a:xfrm>
          <a:prstGeom prst="rect">
            <a:avLst/>
          </a:prstGeom>
          <a:no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1450" indent="-171450">
              <a:buFont typeface="Arial" panose="020B0604020202020204" pitchFamily="34" charset="0"/>
              <a:buChar char="•"/>
            </a:pPr>
            <a:r>
              <a:rPr kumimoji="0" lang="en-US" sz="900" b="0" i="0" u="none" strike="noStrike" kern="120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rPr>
              <a:t>Security Management Center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rPr>
              <a:t>Cloud Applications Risk Governance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rPr>
              <a:t>Integrated Threat Management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endParaRPr>
          </a:p>
        </p:txBody>
      </p:sp>
      <p:pic>
        <p:nvPicPr>
          <p:cNvPr id="7" name="Picture 8">
            <a:extLst>
              <a:ext uri="{FF2B5EF4-FFF2-40B4-BE49-F238E27FC236}">
                <a16:creationId xmlns:a16="http://schemas.microsoft.com/office/drawing/2014/main" id="{509FEC8B-A6B8-6A92-134F-22C473E43AA5}"/>
              </a:ext>
            </a:extLst>
          </p:cNvPr>
          <p:cNvPicPr>
            <a:picLocks noChangeAspect="1" noChangeArrowheads="1"/>
          </p:cNvPicPr>
          <p:nvPr/>
        </p:nvPicPr>
        <p:blipFill>
          <a:blip r:embed="rId31"/>
          <a:srcRect/>
          <a:stretch/>
        </p:blipFill>
        <p:spPr bwMode="auto">
          <a:xfrm>
            <a:off x="2377108" y="4327884"/>
            <a:ext cx="550650" cy="22106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A112216C-83AD-FFFB-0325-A5296A927F5A}"/>
              </a:ext>
              <a:ext uri="{C183D7F6-B498-43B3-948B-1728B52AA6E4}">
                <adec:decorative xmlns:adec="http://schemas.microsoft.com/office/drawing/2017/decorative" val="1"/>
              </a:ext>
            </a:extLst>
          </p:cNvPr>
          <p:cNvPicPr>
            <a:picLocks noChangeAspect="1" noChangeArrowheads="1"/>
          </p:cNvPicPr>
          <p:nvPr/>
        </p:nvPicPr>
        <p:blipFill rotWithShape="1">
          <a:blip r:embed="rId32"/>
          <a:srcRect l="952" r="655"/>
          <a:stretch/>
        </p:blipFill>
        <p:spPr bwMode="auto">
          <a:xfrm>
            <a:off x="2206304" y="4031623"/>
            <a:ext cx="889234" cy="251930"/>
          </a:xfrm>
          <a:prstGeom prst="rect">
            <a:avLst/>
          </a:prstGeom>
          <a:noFill/>
          <a:extLst>
            <a:ext uri="{909E8E84-426E-40DD-AFC4-6F175D3DCCD1}">
              <a14:hiddenFill xmlns:a14="http://schemas.microsoft.com/office/drawing/2010/main">
                <a:solidFill>
                  <a:srgbClr val="FFFFFF"/>
                </a:solidFill>
              </a14:hiddenFill>
            </a:ext>
          </a:extLst>
        </p:spPr>
      </p:pic>
      <p:pic>
        <p:nvPicPr>
          <p:cNvPr id="25" name="Graphic 33">
            <a:extLst>
              <a:ext uri="{FF2B5EF4-FFF2-40B4-BE49-F238E27FC236}">
                <a16:creationId xmlns:a16="http://schemas.microsoft.com/office/drawing/2014/main" id="{A212FE00-CAB1-793B-A064-B361E55B6E65}"/>
              </a:ext>
            </a:extLst>
          </p:cNvPr>
          <p:cNvPicPr>
            <a:picLocks noChangeAspect="1"/>
          </p:cNvPicPr>
          <p:nvPr/>
        </p:nvPicPr>
        <p:blipFill>
          <a:blip r:embed="rId33"/>
          <a:srcRect/>
          <a:stretch/>
        </p:blipFill>
        <p:spPr>
          <a:xfrm>
            <a:off x="4077272" y="4079071"/>
            <a:ext cx="850960" cy="197994"/>
          </a:xfrm>
          <a:prstGeom prst="rect">
            <a:avLst/>
          </a:prstGeom>
        </p:spPr>
      </p:pic>
      <p:pic>
        <p:nvPicPr>
          <p:cNvPr id="33" name="Picture 32">
            <a:extLst>
              <a:ext uri="{FF2B5EF4-FFF2-40B4-BE49-F238E27FC236}">
                <a16:creationId xmlns:a16="http://schemas.microsoft.com/office/drawing/2014/main" id="{4CB876DF-D960-5755-A0F1-7CA40AFE217F}"/>
              </a:ext>
            </a:extLst>
          </p:cNvPr>
          <p:cNvPicPr>
            <a:picLocks noChangeAspect="1"/>
          </p:cNvPicPr>
          <p:nvPr/>
        </p:nvPicPr>
        <p:blipFill>
          <a:blip r:embed="rId34"/>
          <a:srcRect/>
          <a:stretch/>
        </p:blipFill>
        <p:spPr>
          <a:xfrm>
            <a:off x="3290644" y="4078899"/>
            <a:ext cx="517958" cy="482412"/>
          </a:xfrm>
          <a:prstGeom prst="rect">
            <a:avLst/>
          </a:prstGeom>
        </p:spPr>
      </p:pic>
      <p:sp>
        <p:nvSpPr>
          <p:cNvPr id="34" name="Rectangle 33">
            <a:extLst>
              <a:ext uri="{FF2B5EF4-FFF2-40B4-BE49-F238E27FC236}">
                <a16:creationId xmlns:a16="http://schemas.microsoft.com/office/drawing/2014/main" id="{93016B51-5CE2-C093-3422-1064BBB0C628}"/>
              </a:ext>
            </a:extLst>
          </p:cNvPr>
          <p:cNvSpPr/>
          <p:nvPr/>
        </p:nvSpPr>
        <p:spPr>
          <a:xfrm>
            <a:off x="576263" y="3991357"/>
            <a:ext cx="7991475" cy="673200"/>
          </a:xfrm>
          <a:prstGeom prst="rect">
            <a:avLst/>
          </a:prstGeom>
          <a:noFill/>
          <a:ln w="6350">
            <a:solidFill>
              <a:srgbClr val="2F8EA9"/>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68E095A8-36F8-1E42-A759-E07CF1CCC027}"/>
              </a:ext>
            </a:extLst>
          </p:cNvPr>
          <p:cNvSpPr txBox="1"/>
          <p:nvPr/>
        </p:nvSpPr>
        <p:spPr>
          <a:xfrm>
            <a:off x="677476" y="4097931"/>
            <a:ext cx="1184647" cy="415498"/>
          </a:xfrm>
          <a:prstGeom prst="rect">
            <a:avLst/>
          </a:prstGeom>
          <a:noFill/>
        </p:spPr>
        <p:txBody>
          <a:bodyPr wrap="square">
            <a:spAutoFit/>
          </a:bodyPr>
          <a:lstStyle/>
          <a:p>
            <a:r>
              <a:rPr lang="en-US" sz="1050" b="1">
                <a:solidFill>
                  <a:srgbClr val="2F8EA9"/>
                </a:solidFill>
                <a:cs typeface="Arial" panose="020B0604020202020204" pitchFamily="34" charset="0"/>
              </a:rPr>
              <a:t>Recognition and community</a:t>
            </a:r>
          </a:p>
        </p:txBody>
      </p:sp>
      <p:pic>
        <p:nvPicPr>
          <p:cNvPr id="1026" name="Picture 2">
            <a:extLst>
              <a:ext uri="{FF2B5EF4-FFF2-40B4-BE49-F238E27FC236}">
                <a16:creationId xmlns:a16="http://schemas.microsoft.com/office/drawing/2014/main" id="{20ADAC98-2875-4632-8931-65E3D4614CFF}"/>
              </a:ext>
            </a:extLst>
          </p:cNvPr>
          <p:cNvPicPr>
            <a:picLocks noChangeAspect="1" noChangeArrowheads="1"/>
          </p:cNvPicPr>
          <p:nvPr/>
        </p:nvPicPr>
        <p:blipFill>
          <a:blip r:embed="rId35"/>
          <a:srcRect/>
          <a:stretch/>
        </p:blipFill>
        <p:spPr bwMode="auto">
          <a:xfrm>
            <a:off x="5417176" y="4085228"/>
            <a:ext cx="605988" cy="1795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E277FB8-5539-462D-AEA8-4DCEA457D41D}"/>
              </a:ext>
            </a:extLst>
          </p:cNvPr>
          <p:cNvPicPr>
            <a:picLocks noChangeAspect="1" noChangeArrowheads="1"/>
          </p:cNvPicPr>
          <p:nvPr/>
        </p:nvPicPr>
        <p:blipFill>
          <a:blip r:embed="rId36"/>
          <a:srcRect l="3511" r="3511"/>
          <a:stretch/>
        </p:blipFill>
        <p:spPr bwMode="auto">
          <a:xfrm>
            <a:off x="7706012" y="4403160"/>
            <a:ext cx="695562" cy="2205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4F42ECB-7C57-444E-A545-93A22B5ACF50}"/>
              </a:ext>
            </a:extLst>
          </p:cNvPr>
          <p:cNvPicPr>
            <a:picLocks noChangeAspect="1" noChangeArrowheads="1"/>
          </p:cNvPicPr>
          <p:nvPr/>
        </p:nvPicPr>
        <p:blipFill>
          <a:blip r:embed="rId37"/>
          <a:srcRect/>
          <a:stretch/>
        </p:blipFill>
        <p:spPr bwMode="auto">
          <a:xfrm>
            <a:off x="6578770" y="4341139"/>
            <a:ext cx="769986" cy="2722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DF3E880-B8EA-41A7-B229-C8C752AA4729}"/>
              </a:ext>
            </a:extLst>
          </p:cNvPr>
          <p:cNvPicPr>
            <a:picLocks noChangeAspect="1" noChangeArrowheads="1"/>
          </p:cNvPicPr>
          <p:nvPr/>
        </p:nvPicPr>
        <p:blipFill>
          <a:blip r:embed="rId38"/>
          <a:srcRect t="9789" b="9789"/>
          <a:stretch/>
        </p:blipFill>
        <p:spPr bwMode="auto">
          <a:xfrm>
            <a:off x="5499167" y="4363380"/>
            <a:ext cx="428852" cy="1912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78F35FB-6D0B-4A2B-B933-E9D17E6507A7}"/>
              </a:ext>
            </a:extLst>
          </p:cNvPr>
          <p:cNvPicPr>
            <a:picLocks noChangeAspect="1"/>
          </p:cNvPicPr>
          <p:nvPr/>
        </p:nvPicPr>
        <p:blipFill>
          <a:blip r:embed="rId39"/>
          <a:srcRect/>
          <a:stretch/>
        </p:blipFill>
        <p:spPr>
          <a:xfrm>
            <a:off x="6839168" y="4071453"/>
            <a:ext cx="324014" cy="207102"/>
          </a:xfrm>
          <a:prstGeom prst="rect">
            <a:avLst/>
          </a:prstGeom>
        </p:spPr>
      </p:pic>
      <p:pic>
        <p:nvPicPr>
          <p:cNvPr id="290818" name="Picture 2">
            <a:extLst>
              <a:ext uri="{FF2B5EF4-FFF2-40B4-BE49-F238E27FC236}">
                <a16:creationId xmlns:a16="http://schemas.microsoft.com/office/drawing/2014/main" id="{E0B6A4FA-BB67-4D3F-A561-680E158D139E}"/>
              </a:ext>
            </a:extLst>
          </p:cNvPr>
          <p:cNvPicPr>
            <a:picLocks noChangeAspect="1" noChangeArrowheads="1"/>
          </p:cNvPicPr>
          <p:nvPr/>
        </p:nvPicPr>
        <p:blipFill>
          <a:blip r:embed="rId40"/>
          <a:srcRect/>
          <a:stretch/>
        </p:blipFill>
        <p:spPr bwMode="auto">
          <a:xfrm>
            <a:off x="4035966" y="4291941"/>
            <a:ext cx="833844" cy="26831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936E5FF0-D776-41C1-AB57-01401973076B}"/>
              </a:ext>
            </a:extLst>
          </p:cNvPr>
          <p:cNvPicPr>
            <a:picLocks noChangeAspect="1" noChangeArrowheads="1"/>
          </p:cNvPicPr>
          <p:nvPr/>
        </p:nvPicPr>
        <p:blipFill rotWithShape="1">
          <a:blip r:embed="rId41"/>
          <a:srcRect l="-177" r="-1981"/>
          <a:stretch/>
        </p:blipFill>
        <p:spPr bwMode="auto">
          <a:xfrm>
            <a:off x="7687261" y="4081196"/>
            <a:ext cx="714313" cy="293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519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8535BFF-AABC-8548-9830-AC573E1918D8}"/>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a:stretch/>
        </p:blipFill>
        <p:spPr>
          <a:xfrm>
            <a:off x="1809687" y="-2296"/>
            <a:ext cx="7334311" cy="4884738"/>
          </a:xfrm>
          <a:prstGeom prst="rect">
            <a:avLst/>
          </a:prstGeom>
        </p:spPr>
      </p:pic>
      <p:sp>
        <p:nvSpPr>
          <p:cNvPr id="21" name="Rectangle 20">
            <a:extLst>
              <a:ext uri="{FF2B5EF4-FFF2-40B4-BE49-F238E27FC236}">
                <a16:creationId xmlns:a16="http://schemas.microsoft.com/office/drawing/2014/main" id="{8326FD18-4667-B95D-012A-BEB15CAFC187}"/>
              </a:ext>
            </a:extLst>
          </p:cNvPr>
          <p:cNvSpPr/>
          <p:nvPr/>
        </p:nvSpPr>
        <p:spPr>
          <a:xfrm>
            <a:off x="2" y="0"/>
            <a:ext cx="9143998" cy="4884738"/>
          </a:xfrm>
          <a:prstGeom prst="rect">
            <a:avLst/>
          </a:prstGeom>
          <a:gradFill>
            <a:gsLst>
              <a:gs pos="0">
                <a:schemeClr val="bg2">
                  <a:lumMod val="10000"/>
                </a:schemeClr>
              </a:gs>
              <a:gs pos="100000">
                <a:srgbClr val="2F8EA9">
                  <a:alpha val="12000"/>
                </a:srgbClr>
              </a:gs>
            </a:gsLst>
            <a:lin ang="0" scaled="0"/>
          </a:gra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D4DFAD9D-1C98-30A0-6E7D-99AFCD952F8E}"/>
              </a:ext>
            </a:extLst>
          </p:cNvPr>
          <p:cNvSpPr/>
          <p:nvPr/>
        </p:nvSpPr>
        <p:spPr>
          <a:xfrm>
            <a:off x="0" y="-2296"/>
            <a:ext cx="9144000" cy="4887034"/>
          </a:xfrm>
          <a:prstGeom prst="rect">
            <a:avLst/>
          </a:prstGeom>
          <a:gradFill>
            <a:gsLst>
              <a:gs pos="0">
                <a:schemeClr val="bg2">
                  <a:lumMod val="10000"/>
                </a:schemeClr>
              </a:gs>
              <a:gs pos="100000">
                <a:schemeClr val="bg2">
                  <a:lumMod val="10000"/>
                  <a:alpha val="0"/>
                </a:schemeClr>
              </a:gs>
            </a:gsLst>
            <a:lin ang="0" scaled="0"/>
          </a:gra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sp>
        <p:nvSpPr>
          <p:cNvPr id="4" name="Title 2">
            <a:extLst>
              <a:ext uri="{FF2B5EF4-FFF2-40B4-BE49-F238E27FC236}">
                <a16:creationId xmlns:a16="http://schemas.microsoft.com/office/drawing/2014/main" id="{AF7C1369-F90E-CD61-A801-8F7218CD9E2E}"/>
              </a:ext>
            </a:extLst>
          </p:cNvPr>
          <p:cNvSpPr txBox="1">
            <a:spLocks/>
          </p:cNvSpPr>
          <p:nvPr/>
        </p:nvSpPr>
        <p:spPr>
          <a:xfrm>
            <a:off x="472146" y="456404"/>
            <a:ext cx="8642350" cy="1264433"/>
          </a:xfrm>
          <a:prstGeom prst="rect">
            <a:avLst/>
          </a:prstGeom>
        </p:spPr>
        <p:txBody>
          <a:bodyPr lIns="91440" tIns="45720" rIns="91440" bIns="45720" anchor="t"/>
          <a:lstStyle>
            <a:lvl1pPr marL="0" algn="l" defTabSz="457200" rtl="0" eaLnBrk="1" latinLnBrk="0" hangingPunct="1">
              <a:lnSpc>
                <a:spcPct val="100000"/>
              </a:lnSpc>
              <a:spcBef>
                <a:spcPct val="0"/>
              </a:spcBef>
              <a:buNone/>
              <a:tabLst>
                <a:tab pos="457200" algn="l"/>
              </a:tabLst>
              <a:defRPr lang="en-US" sz="2400" b="1" u="none" kern="1200" dirty="0">
                <a:solidFill>
                  <a:schemeClr val="tx2"/>
                </a:solidFill>
                <a:latin typeface="Arial" panose="020B0604020202020204" pitchFamily="34" charset="0"/>
                <a:ea typeface="+mn-ea"/>
                <a:cs typeface="Arial" panose="020B0604020202020204" pitchFamily="34" charset="0"/>
              </a:defRPr>
            </a:lvl1pPr>
          </a:lstStyle>
          <a:p>
            <a:r>
              <a:rPr lang="en-GB" sz="3200">
                <a:solidFill>
                  <a:schemeClr val="bg1"/>
                </a:solidFill>
                <a:latin typeface="Arial"/>
                <a:cs typeface="Arial"/>
              </a:rPr>
              <a:t>Hybrid working </a:t>
            </a:r>
            <a:br>
              <a:rPr lang="en-GB" sz="3200">
                <a:solidFill>
                  <a:schemeClr val="bg1"/>
                </a:solidFill>
                <a:latin typeface="Arial"/>
                <a:cs typeface="Arial"/>
              </a:rPr>
            </a:br>
            <a:r>
              <a:rPr lang="en-GB" sz="3200">
                <a:solidFill>
                  <a:schemeClr val="bg1"/>
                </a:solidFill>
                <a:latin typeface="Arial"/>
                <a:cs typeface="Arial"/>
              </a:rPr>
              <a:t>has redefined the </a:t>
            </a:r>
          </a:p>
          <a:p>
            <a:r>
              <a:rPr lang="en-GB" sz="3200">
                <a:solidFill>
                  <a:schemeClr val="bg1"/>
                </a:solidFill>
                <a:latin typeface="Arial"/>
                <a:cs typeface="Arial"/>
              </a:rPr>
              <a:t>cybersecurity landscape</a:t>
            </a:r>
          </a:p>
        </p:txBody>
      </p:sp>
      <p:grpSp>
        <p:nvGrpSpPr>
          <p:cNvPr id="9" name="Group 8">
            <a:extLst>
              <a:ext uri="{FF2B5EF4-FFF2-40B4-BE49-F238E27FC236}">
                <a16:creationId xmlns:a16="http://schemas.microsoft.com/office/drawing/2014/main" id="{8443CD18-4CC3-8DD7-C383-C1950BB41E74}"/>
              </a:ext>
            </a:extLst>
          </p:cNvPr>
          <p:cNvGrpSpPr/>
          <p:nvPr/>
        </p:nvGrpSpPr>
        <p:grpSpPr>
          <a:xfrm>
            <a:off x="4106777" y="2552496"/>
            <a:ext cx="1106743" cy="1106743"/>
            <a:chOff x="4280819" y="2594070"/>
            <a:chExt cx="1217351" cy="1217351"/>
          </a:xfrm>
        </p:grpSpPr>
        <p:sp>
          <p:nvSpPr>
            <p:cNvPr id="3" name="Oval 2">
              <a:extLst>
                <a:ext uri="{FF2B5EF4-FFF2-40B4-BE49-F238E27FC236}">
                  <a16:creationId xmlns:a16="http://schemas.microsoft.com/office/drawing/2014/main" id="{20BFD3AF-7D39-1B50-9298-71A5AF6B06A1}"/>
                </a:ext>
              </a:extLst>
            </p:cNvPr>
            <p:cNvSpPr/>
            <p:nvPr/>
          </p:nvSpPr>
          <p:spPr>
            <a:xfrm>
              <a:off x="4280819" y="2594070"/>
              <a:ext cx="1217351" cy="1217351"/>
            </a:xfrm>
            <a:prstGeom prst="ellipse">
              <a:avLst/>
            </a:prstGeom>
            <a:solidFill>
              <a:srgbClr val="2F8EA9"/>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pic>
          <p:nvPicPr>
            <p:cNvPr id="5" name="Graphic 4">
              <a:extLst>
                <a:ext uri="{FF2B5EF4-FFF2-40B4-BE49-F238E27FC236}">
                  <a16:creationId xmlns:a16="http://schemas.microsoft.com/office/drawing/2014/main" id="{907B8671-F3AE-BDDF-5DB0-278A1EC0D1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14796" y="3054229"/>
              <a:ext cx="349398" cy="297035"/>
            </a:xfrm>
            <a:prstGeom prst="rect">
              <a:avLst/>
            </a:prstGeom>
          </p:spPr>
        </p:pic>
      </p:grpSp>
      <p:sp>
        <p:nvSpPr>
          <p:cNvPr id="17" name="Text Placeholder 11">
            <a:extLst>
              <a:ext uri="{FF2B5EF4-FFF2-40B4-BE49-F238E27FC236}">
                <a16:creationId xmlns:a16="http://schemas.microsoft.com/office/drawing/2014/main" id="{88EE8A4E-C2A8-0CCD-44A8-3C5480D8A884}"/>
              </a:ext>
            </a:extLst>
          </p:cNvPr>
          <p:cNvSpPr txBox="1">
            <a:spLocks/>
          </p:cNvSpPr>
          <p:nvPr/>
        </p:nvSpPr>
        <p:spPr>
          <a:xfrm>
            <a:off x="4935916" y="2972770"/>
            <a:ext cx="3389316" cy="1436291"/>
          </a:xfrm>
          <a:prstGeom prst="rect">
            <a:avLst/>
          </a:prstGeom>
          <a:noFill/>
          <a:ln w="9525">
            <a:noFill/>
            <a:miter lim="800000"/>
            <a:headEnd/>
            <a:tailEnd/>
          </a:ln>
        </p:spPr>
        <p:txBody>
          <a:bodyPr vert="horz" wrap="square" lIns="0" tIns="45720" rIns="91440" bIns="45720" numCol="1" rtlCol="0" anchor="t" anchorCtr="0" compatLnSpc="1">
            <a:prstTxWarp prst="textNoShape">
              <a:avLst/>
            </a:prstTxWarp>
            <a:spAutoFit/>
          </a:bodyPr>
          <a:lstStyle>
            <a:lvl1pPr marL="0" indent="0" algn="l" defTabSz="457200" rtl="0" eaLnBrk="1" latinLnBrk="0" hangingPunct="1">
              <a:lnSpc>
                <a:spcPct val="100000"/>
              </a:lnSpc>
              <a:spcBef>
                <a:spcPts val="600"/>
              </a:spcBef>
              <a:spcAft>
                <a:spcPts val="600"/>
              </a:spcAft>
              <a:buClr>
                <a:schemeClr val="tx2"/>
              </a:buClr>
              <a:buFont typeface="Arial" panose="020B0604020202020204" pitchFamily="34" charset="0"/>
              <a:buNone/>
              <a:def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defRPr>
            </a:lvl1pPr>
            <a:lvl2pPr marL="182880" indent="-182880" algn="l" defTabSz="457200" rtl="0" eaLnBrk="1" latinLnBrk="0" hangingPunct="1">
              <a:lnSpc>
                <a:spcPct val="100000"/>
              </a:lnSpc>
              <a:spcBef>
                <a:spcPts val="600"/>
              </a:spcBef>
              <a:spcAft>
                <a:spcPts val="600"/>
              </a:spcAft>
              <a:buClr>
                <a:schemeClr val="tx2"/>
              </a:buClr>
              <a:buFont typeface="Arial" charset="0"/>
              <a:buChar char="•"/>
              <a:defRPr kumimoji="0" 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defRPr>
            </a:lvl2pPr>
            <a:lvl3pPr marL="365760" indent="-182880" algn="l" defTabSz="457200" rtl="0" eaLnBrk="1" latinLnBrk="0" hangingPunct="1">
              <a:lnSpc>
                <a:spcPct val="100000"/>
              </a:lnSpc>
              <a:spcBef>
                <a:spcPts val="600"/>
              </a:spcBef>
              <a:spcAft>
                <a:spcPts val="600"/>
              </a:spcAft>
              <a:buClr>
                <a:schemeClr val="tx2"/>
              </a:buClr>
              <a:buFont typeface="Arial" charset="0"/>
              <a:buChar char="•"/>
              <a:defRPr kumimoji="0" 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defRPr>
            </a:lvl3pPr>
            <a:lvl4pPr marL="548640" indent="-182880" algn="l" defTabSz="457200" rtl="0" eaLnBrk="1" latinLnBrk="0" hangingPunct="1">
              <a:lnSpc>
                <a:spcPct val="100000"/>
              </a:lnSpc>
              <a:spcBef>
                <a:spcPts val="600"/>
              </a:spcBef>
              <a:spcAft>
                <a:spcPts val="600"/>
              </a:spcAft>
              <a:buClr>
                <a:schemeClr val="tx2"/>
              </a:buClr>
              <a:buFont typeface="Arial" charset="0"/>
              <a:buChar char="•"/>
              <a:defRPr kumimoji="0" 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defRPr>
            </a:lvl4pPr>
            <a:lvl5pPr marL="731520" indent="-182880" algn="l" defTabSz="457200" rtl="0" eaLnBrk="1" latinLnBrk="0" hangingPunct="1">
              <a:lnSpc>
                <a:spcPct val="100000"/>
              </a:lnSpc>
              <a:spcBef>
                <a:spcPts val="600"/>
              </a:spcBef>
              <a:spcAft>
                <a:spcPts val="600"/>
              </a:spcAft>
              <a:buClr>
                <a:schemeClr val="tx2"/>
              </a:buClr>
              <a:buFont typeface="Arial" charset="0"/>
              <a:buChar char="•"/>
              <a:def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50"/>
              </a:spcAft>
            </a:pPr>
            <a:r>
              <a:rPr lang="en-US" sz="1800">
                <a:solidFill>
                  <a:schemeClr val="bg1"/>
                </a:solidFill>
                <a:ea typeface="Arial"/>
              </a:rPr>
              <a:t>60% of knowledge workers are remote, and at least 18% of users will not return to the office.</a:t>
            </a:r>
          </a:p>
          <a:p>
            <a:pPr>
              <a:spcAft>
                <a:spcPts val="150"/>
              </a:spcAft>
            </a:pPr>
            <a:r>
              <a:rPr lang="en-US">
                <a:solidFill>
                  <a:schemeClr val="bg1"/>
                </a:solidFill>
              </a:rPr>
              <a:t>Source: 7 Top Trends in Cybersecurity for 2022, </a:t>
            </a:r>
            <a:r>
              <a:rPr lang="en-US">
                <a:solidFill>
                  <a:schemeClr val="bg1"/>
                </a:solidFill>
                <a:hlinkClick r:id="rId7">
                  <a:extLst>
                    <a:ext uri="{A12FA001-AC4F-418D-AE19-62706E023703}">
                      <ahyp:hlinkClr xmlns:ahyp="http://schemas.microsoft.com/office/drawing/2018/hyperlinkcolor" val="tx"/>
                    </a:ext>
                  </a:extLst>
                </a:hlinkClick>
              </a:rPr>
              <a:t>Gartner</a:t>
            </a:r>
            <a:endParaRPr lang="en-US">
              <a:solidFill>
                <a:schemeClr val="bg1"/>
              </a:solidFill>
            </a:endParaRPr>
          </a:p>
          <a:p>
            <a:pPr>
              <a:spcAft>
                <a:spcPts val="150"/>
              </a:spcAft>
            </a:pPr>
            <a:endParaRPr lang="en-US">
              <a:solidFill>
                <a:schemeClr val="bg1"/>
              </a:solidFill>
            </a:endParaRPr>
          </a:p>
        </p:txBody>
      </p:sp>
      <p:sp>
        <p:nvSpPr>
          <p:cNvPr id="27" name="Content Placeholder 6">
            <a:extLst>
              <a:ext uri="{FF2B5EF4-FFF2-40B4-BE49-F238E27FC236}">
                <a16:creationId xmlns:a16="http://schemas.microsoft.com/office/drawing/2014/main" id="{5D02A003-491E-B6F2-8767-27D80ADC1F0D}"/>
              </a:ext>
            </a:extLst>
          </p:cNvPr>
          <p:cNvSpPr txBox="1">
            <a:spLocks/>
          </p:cNvSpPr>
          <p:nvPr/>
        </p:nvSpPr>
        <p:spPr>
          <a:xfrm>
            <a:off x="577977" y="2535963"/>
            <a:ext cx="3002783" cy="1663228"/>
          </a:xfrm>
          <a:prstGeom prst="rect">
            <a:avLst/>
          </a:prstGeom>
        </p:spPr>
        <p:txBody>
          <a:bodyPr vert="horz" lIns="0" tIns="0" rIns="0" bIns="0" rtlCol="0" anchor="t">
            <a:noAutofit/>
          </a:bodyPr>
          <a:lstStyle>
            <a:lvl1pPr marL="0" indent="0" algn="l" defTabSz="1219170" rtl="0" eaLnBrk="1" latinLnBrk="0" hangingPunct="1">
              <a:lnSpc>
                <a:spcPct val="100000"/>
              </a:lnSpc>
              <a:spcBef>
                <a:spcPts val="8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marL="171450" indent="-171450">
              <a:spcAft>
                <a:spcPts val="1200"/>
              </a:spcAft>
              <a:buClr>
                <a:srgbClr val="2F8EA9"/>
              </a:buClr>
              <a:buFont typeface="Arial" panose="020B0604020202020204" pitchFamily="34" charset="0"/>
              <a:buChar char="•"/>
            </a:pPr>
            <a:r>
              <a:rPr lang="en-US" sz="1200">
                <a:solidFill>
                  <a:schemeClr val="bg1"/>
                </a:solidFill>
                <a:latin typeface="Arial"/>
                <a:cs typeface="Arial"/>
              </a:rPr>
              <a:t>An increased reliance on remote working has amplified cybersecurity needs</a:t>
            </a:r>
          </a:p>
          <a:p>
            <a:pPr marL="171450" indent="-171450">
              <a:spcAft>
                <a:spcPts val="900"/>
              </a:spcAft>
              <a:buClr>
                <a:srgbClr val="2F8EA9"/>
              </a:buClr>
              <a:buFont typeface="Arial" panose="020B0604020202020204" pitchFamily="34" charset="0"/>
              <a:buChar char="•"/>
            </a:pPr>
            <a:r>
              <a:rPr lang="en-US" sz="1200">
                <a:solidFill>
                  <a:schemeClr val="bg1"/>
                </a:solidFill>
                <a:latin typeface="Arial"/>
                <a:cs typeface="Arial"/>
              </a:rPr>
              <a:t>Conventional measures are no longer enough to ensure cyber resilience</a:t>
            </a:r>
          </a:p>
          <a:p>
            <a:pPr marL="171450" indent="-171450">
              <a:spcAft>
                <a:spcPts val="900"/>
              </a:spcAft>
              <a:buClr>
                <a:srgbClr val="2F8EA9"/>
              </a:buClr>
              <a:buFont typeface="Arial" panose="020B0604020202020204" pitchFamily="34" charset="0"/>
              <a:buChar char="•"/>
            </a:pPr>
            <a:r>
              <a:rPr lang="en-US" sz="1200">
                <a:solidFill>
                  <a:schemeClr val="bg1"/>
                </a:solidFill>
                <a:latin typeface="Arial"/>
                <a:cs typeface="Arial"/>
              </a:rPr>
              <a:t>Investment in cybersecurity initiatives can build customer trust and increase revenue</a:t>
            </a:r>
          </a:p>
        </p:txBody>
      </p:sp>
    </p:spTree>
    <p:extLst>
      <p:ext uri="{BB962C8B-B14F-4D97-AF65-F5344CB8AC3E}">
        <p14:creationId xmlns:p14="http://schemas.microsoft.com/office/powerpoint/2010/main" val="1357072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 name="Rectangle 1052">
            <a:extLst>
              <a:ext uri="{FF2B5EF4-FFF2-40B4-BE49-F238E27FC236}">
                <a16:creationId xmlns:a16="http://schemas.microsoft.com/office/drawing/2014/main" id="{709F31BB-2AF4-8083-000B-81D840FD0416}"/>
              </a:ext>
            </a:extLst>
          </p:cNvPr>
          <p:cNvSpPr/>
          <p:nvPr/>
        </p:nvSpPr>
        <p:spPr>
          <a:xfrm>
            <a:off x="0" y="1669142"/>
            <a:ext cx="9144000" cy="3236687"/>
          </a:xfrm>
          <a:prstGeom prst="rect">
            <a:avLst/>
          </a:prstGeom>
          <a:solidFill>
            <a:schemeClr val="bg1"/>
          </a:solid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17B22"/>
              </a:solidFill>
              <a:effectLst/>
              <a:uLnTx/>
              <a:uFillTx/>
              <a:latin typeface="Arial" panose="020B0604020202020204" pitchFamily="34" charset="0"/>
              <a:ea typeface="+mn-ea"/>
              <a:cs typeface="Arial" panose="020B0604020202020204" pitchFamily="34" charset="0"/>
            </a:endParaRPr>
          </a:p>
        </p:txBody>
      </p:sp>
      <p:sp>
        <p:nvSpPr>
          <p:cNvPr id="62" name="Rectangle 61">
            <a:extLst>
              <a:ext uri="{FF2B5EF4-FFF2-40B4-BE49-F238E27FC236}">
                <a16:creationId xmlns:a16="http://schemas.microsoft.com/office/drawing/2014/main" id="{917F2958-4B6D-7CE8-C4BC-6916D60EB8D1}"/>
              </a:ext>
            </a:extLst>
          </p:cNvPr>
          <p:cNvSpPr/>
          <p:nvPr/>
        </p:nvSpPr>
        <p:spPr>
          <a:xfrm>
            <a:off x="-1" y="0"/>
            <a:ext cx="9144001" cy="1562889"/>
          </a:xfrm>
          <a:prstGeom prst="rect">
            <a:avLst/>
          </a:prstGeom>
          <a:solidFill>
            <a:schemeClr val="bg2">
              <a:lumMod val="10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17B22"/>
              </a:solidFill>
              <a:effectLst/>
              <a:uLnTx/>
              <a:uFillTx/>
              <a:latin typeface="Arial" panose="020B0604020202020204" pitchFamily="34" charset="0"/>
              <a:ea typeface="+mn-ea"/>
              <a:cs typeface="Arial" panose="020B0604020202020204" pitchFamily="34" charset="0"/>
            </a:endParaRPr>
          </a:p>
        </p:txBody>
      </p:sp>
      <p:sp>
        <p:nvSpPr>
          <p:cNvPr id="4" name="Title 2">
            <a:extLst>
              <a:ext uri="{FF2B5EF4-FFF2-40B4-BE49-F238E27FC236}">
                <a16:creationId xmlns:a16="http://schemas.microsoft.com/office/drawing/2014/main" id="{AF7C1369-F90E-CD61-A801-8F7218CD9E2E}"/>
              </a:ext>
            </a:extLst>
          </p:cNvPr>
          <p:cNvSpPr txBox="1">
            <a:spLocks/>
          </p:cNvSpPr>
          <p:nvPr/>
        </p:nvSpPr>
        <p:spPr>
          <a:xfrm>
            <a:off x="469580" y="420005"/>
            <a:ext cx="7596734" cy="985458"/>
          </a:xfrm>
          <a:prstGeom prst="rect">
            <a:avLst/>
          </a:prstGeom>
        </p:spPr>
        <p:txBody>
          <a:bodyPr/>
          <a:lstStyle>
            <a:lvl1pPr marL="0" algn="l" defTabSz="457200" rtl="0" eaLnBrk="1" latinLnBrk="0" hangingPunct="1">
              <a:lnSpc>
                <a:spcPct val="100000"/>
              </a:lnSpc>
              <a:spcBef>
                <a:spcPct val="0"/>
              </a:spcBef>
              <a:buNone/>
              <a:tabLst>
                <a:tab pos="457200" algn="l"/>
              </a:tabLst>
              <a:defRPr lang="en-US" sz="2400" b="1" u="none" kern="1200" dirty="0">
                <a:solidFill>
                  <a:schemeClr val="tx2"/>
                </a:solidFill>
                <a:latin typeface="Arial" panose="020B0604020202020204" pitchFamily="34" charset="0"/>
                <a:ea typeface="+mn-ea"/>
                <a:cs typeface="Arial" panose="020B0604020202020204"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tab pos="457200" algn="l"/>
              </a:tabLst>
              <a:defRPr/>
            </a:pPr>
            <a:r>
              <a:rPr kumimoji="0" lang="en-US" sz="2800" b="1"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Our venture investments help to build innovative enterprise security solutions</a:t>
            </a:r>
          </a:p>
        </p:txBody>
      </p:sp>
      <p:sp>
        <p:nvSpPr>
          <p:cNvPr id="26" name="Freeform: Shape 25">
            <a:extLst>
              <a:ext uri="{FF2B5EF4-FFF2-40B4-BE49-F238E27FC236}">
                <a16:creationId xmlns:a16="http://schemas.microsoft.com/office/drawing/2014/main" id="{81CB745A-844B-4DE4-93B4-31A4F63E5EEE}"/>
              </a:ext>
            </a:extLst>
          </p:cNvPr>
          <p:cNvSpPr/>
          <p:nvPr/>
        </p:nvSpPr>
        <p:spPr>
          <a:xfrm>
            <a:off x="263070" y="1927780"/>
            <a:ext cx="2560320" cy="1188720"/>
          </a:xfrm>
          <a:custGeom>
            <a:avLst/>
            <a:gdLst>
              <a:gd name="connsiteX0" fmla="*/ 3017520 w 3017520"/>
              <a:gd name="connsiteY0" fmla="*/ 697230 h 3749040"/>
              <a:gd name="connsiteX1" fmla="*/ 3017520 w 3017520"/>
              <a:gd name="connsiteY1" fmla="*/ 0 h 3749040"/>
              <a:gd name="connsiteX2" fmla="*/ 0 w 3017520"/>
              <a:gd name="connsiteY2" fmla="*/ 0 h 3749040"/>
              <a:gd name="connsiteX3" fmla="*/ 0 w 3017520"/>
              <a:gd name="connsiteY3" fmla="*/ 3749040 h 3749040"/>
              <a:gd name="connsiteX4" fmla="*/ 2846070 w 3017520"/>
              <a:gd name="connsiteY4" fmla="*/ 3749040 h 3749040"/>
              <a:gd name="connsiteX0" fmla="*/ 3014526 w 3017520"/>
              <a:gd name="connsiteY0" fmla="*/ 2325602 h 3749040"/>
              <a:gd name="connsiteX1" fmla="*/ 3017520 w 3017520"/>
              <a:gd name="connsiteY1" fmla="*/ 0 h 3749040"/>
              <a:gd name="connsiteX2" fmla="*/ 0 w 3017520"/>
              <a:gd name="connsiteY2" fmla="*/ 0 h 3749040"/>
              <a:gd name="connsiteX3" fmla="*/ 0 w 3017520"/>
              <a:gd name="connsiteY3" fmla="*/ 3749040 h 3749040"/>
              <a:gd name="connsiteX4" fmla="*/ 2846070 w 3017520"/>
              <a:gd name="connsiteY4" fmla="*/ 3749040 h 374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520" h="3749040">
                <a:moveTo>
                  <a:pt x="3014526" y="2325602"/>
                </a:moveTo>
                <a:lnTo>
                  <a:pt x="3017520" y="0"/>
                </a:lnTo>
                <a:lnTo>
                  <a:pt x="0" y="0"/>
                </a:lnTo>
                <a:lnTo>
                  <a:pt x="0" y="3749040"/>
                </a:lnTo>
                <a:lnTo>
                  <a:pt x="2846070" y="3749040"/>
                </a:lnTo>
              </a:path>
            </a:pathLst>
          </a:custGeom>
          <a:noFill/>
          <a:ln w="12700">
            <a:solidFill>
              <a:srgbClr val="0D0D0D"/>
            </a:solidFill>
            <a:headEnd type="oval" w="sm" len="sm"/>
            <a:tailEnd type="oval" w="sm" len="sm"/>
          </a:ln>
          <a:effectLst/>
        </p:spPr>
        <p:style>
          <a:lnRef idx="1">
            <a:schemeClr val="accent1"/>
          </a:lnRef>
          <a:fillRef idx="3">
            <a:schemeClr val="accent1"/>
          </a:fillRef>
          <a:effectRef idx="2">
            <a:schemeClr val="accent1"/>
          </a:effectRef>
          <a:fontRef idx="minor">
            <a:schemeClr val="lt1"/>
          </a:fontRef>
        </p:style>
        <p:txBody>
          <a:bodyPr tIns="521208" rtlCol="0" anchor="t" anchorCtr="0"/>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sz="900" b="0" i="0" u="none" strike="noStrike" kern="1200" cap="none" spc="0" normalizeH="0" baseline="0">
                <a:ln>
                  <a:noFill/>
                </a:ln>
                <a:solidFill>
                  <a:schemeClr val="bg2">
                    <a:lumMod val="10000"/>
                  </a:schemeClr>
                </a:solidFill>
                <a:effectLst/>
                <a:uLnTx/>
                <a:uFillTx/>
                <a:latin typeface="Arial" panose="020B0604020202020204" pitchFamily="34" charset="0"/>
                <a:ea typeface="+mn-ea"/>
                <a:cs typeface="Arial" panose="020B0604020202020204" pitchFamily="34" charset="0"/>
              </a:rPr>
              <a:t>Drives real-time continuous threat monitoring across the network and the data center to instantly identify any phase of an attack.</a:t>
            </a:r>
          </a:p>
        </p:txBody>
      </p:sp>
      <p:sp>
        <p:nvSpPr>
          <p:cNvPr id="29" name="Freeform: Shape 28">
            <a:extLst>
              <a:ext uri="{FF2B5EF4-FFF2-40B4-BE49-F238E27FC236}">
                <a16:creationId xmlns:a16="http://schemas.microsoft.com/office/drawing/2014/main" id="{5883B456-F721-4B0C-A3CB-C0FC7640369D}"/>
              </a:ext>
            </a:extLst>
          </p:cNvPr>
          <p:cNvSpPr/>
          <p:nvPr/>
        </p:nvSpPr>
        <p:spPr>
          <a:xfrm>
            <a:off x="3298878" y="1927780"/>
            <a:ext cx="2560320" cy="1188720"/>
          </a:xfrm>
          <a:custGeom>
            <a:avLst/>
            <a:gdLst>
              <a:gd name="connsiteX0" fmla="*/ 3017520 w 3017520"/>
              <a:gd name="connsiteY0" fmla="*/ 697230 h 3749040"/>
              <a:gd name="connsiteX1" fmla="*/ 3017520 w 3017520"/>
              <a:gd name="connsiteY1" fmla="*/ 0 h 3749040"/>
              <a:gd name="connsiteX2" fmla="*/ 0 w 3017520"/>
              <a:gd name="connsiteY2" fmla="*/ 0 h 3749040"/>
              <a:gd name="connsiteX3" fmla="*/ 0 w 3017520"/>
              <a:gd name="connsiteY3" fmla="*/ 3749040 h 3749040"/>
              <a:gd name="connsiteX4" fmla="*/ 2846070 w 3017520"/>
              <a:gd name="connsiteY4" fmla="*/ 3749040 h 3749040"/>
              <a:gd name="connsiteX0" fmla="*/ 3014526 w 3017520"/>
              <a:gd name="connsiteY0" fmla="*/ 2325602 h 3749040"/>
              <a:gd name="connsiteX1" fmla="*/ 3017520 w 3017520"/>
              <a:gd name="connsiteY1" fmla="*/ 0 h 3749040"/>
              <a:gd name="connsiteX2" fmla="*/ 0 w 3017520"/>
              <a:gd name="connsiteY2" fmla="*/ 0 h 3749040"/>
              <a:gd name="connsiteX3" fmla="*/ 0 w 3017520"/>
              <a:gd name="connsiteY3" fmla="*/ 3749040 h 3749040"/>
              <a:gd name="connsiteX4" fmla="*/ 2846070 w 3017520"/>
              <a:gd name="connsiteY4" fmla="*/ 3749040 h 374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520" h="3749040">
                <a:moveTo>
                  <a:pt x="3014526" y="2325602"/>
                </a:moveTo>
                <a:lnTo>
                  <a:pt x="3017520" y="0"/>
                </a:lnTo>
                <a:lnTo>
                  <a:pt x="0" y="0"/>
                </a:lnTo>
                <a:lnTo>
                  <a:pt x="0" y="3749040"/>
                </a:lnTo>
                <a:lnTo>
                  <a:pt x="2846070" y="3749040"/>
                </a:lnTo>
              </a:path>
            </a:pathLst>
          </a:custGeom>
          <a:noFill/>
          <a:ln w="12700">
            <a:solidFill>
              <a:srgbClr val="0D0D0D"/>
            </a:solidFill>
            <a:headEnd type="oval" w="sm" len="sm"/>
            <a:tailEnd type="oval" w="sm" len="sm"/>
          </a:ln>
          <a:effectLst/>
        </p:spPr>
        <p:style>
          <a:lnRef idx="1">
            <a:schemeClr val="accent1"/>
          </a:lnRef>
          <a:fillRef idx="3">
            <a:schemeClr val="accent1"/>
          </a:fillRef>
          <a:effectRef idx="2">
            <a:schemeClr val="accent1"/>
          </a:effectRef>
          <a:fontRef idx="minor">
            <a:schemeClr val="lt1"/>
          </a:fontRef>
        </p:style>
        <p:txBody>
          <a:bodyPr tIns="521208" rtlCol="0" anchor="t" anchorCtr="0"/>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sz="900" b="0" i="0" u="none" strike="noStrike" kern="1200" cap="none" spc="0" normalizeH="0" baseline="0">
                <a:ln>
                  <a:noFill/>
                </a:ln>
                <a:solidFill>
                  <a:schemeClr val="bg2">
                    <a:lumMod val="10000"/>
                  </a:schemeClr>
                </a:solidFill>
                <a:effectLst/>
                <a:uLnTx/>
                <a:uFillTx/>
                <a:latin typeface="Arial" panose="020B0604020202020204" pitchFamily="34" charset="0"/>
                <a:ea typeface="+mn-ea"/>
                <a:cs typeface="Arial" panose="020B0604020202020204" pitchFamily="34" charset="0"/>
              </a:rPr>
              <a:t>Transforms threat detection and response for today’s hybrid cloud, data-driven enterprise, powered by the most advanced analytics.</a:t>
            </a:r>
          </a:p>
          <a:p>
            <a:pPr marL="0" marR="0" lvl="0" indent="0" algn="l" defTabSz="457200" rtl="0" eaLnBrk="1" fontAlgn="auto" latinLnBrk="0" hangingPunct="1">
              <a:lnSpc>
                <a:spcPct val="110000"/>
              </a:lnSpc>
              <a:spcBef>
                <a:spcPts val="0"/>
              </a:spcBef>
              <a:spcAft>
                <a:spcPts val="0"/>
              </a:spcAft>
              <a:buClrTx/>
              <a:buSzTx/>
              <a:buFontTx/>
              <a:buNone/>
              <a:tabLst/>
              <a:defRPr/>
            </a:pPr>
            <a:endParaRPr kumimoji="0" lang="en-US" sz="900" b="0" i="0" u="none" strike="noStrike" kern="1200" cap="none" spc="0" normalizeH="0" baseline="0">
              <a:ln>
                <a:noFill/>
              </a:ln>
              <a:solidFill>
                <a:schemeClr val="bg2">
                  <a:lumMod val="10000"/>
                </a:schemeClr>
              </a:solidFill>
              <a:effectLst/>
              <a:uLnTx/>
              <a:uFillTx/>
              <a:latin typeface="Arial" panose="020B0604020202020204" pitchFamily="34" charset="0"/>
              <a:ea typeface="+mn-ea"/>
              <a:cs typeface="Arial" panose="020B0604020202020204" pitchFamily="34" charset="0"/>
            </a:endParaRPr>
          </a:p>
        </p:txBody>
      </p:sp>
      <p:sp>
        <p:nvSpPr>
          <p:cNvPr id="32" name="Freeform: Shape 31">
            <a:extLst>
              <a:ext uri="{FF2B5EF4-FFF2-40B4-BE49-F238E27FC236}">
                <a16:creationId xmlns:a16="http://schemas.microsoft.com/office/drawing/2014/main" id="{D53C84CB-E73A-40A3-B535-A50832E57F9A}"/>
              </a:ext>
            </a:extLst>
          </p:cNvPr>
          <p:cNvSpPr/>
          <p:nvPr/>
        </p:nvSpPr>
        <p:spPr>
          <a:xfrm>
            <a:off x="6334686" y="1917050"/>
            <a:ext cx="2560320" cy="1188720"/>
          </a:xfrm>
          <a:custGeom>
            <a:avLst/>
            <a:gdLst>
              <a:gd name="connsiteX0" fmla="*/ 3017520 w 3017520"/>
              <a:gd name="connsiteY0" fmla="*/ 697230 h 3749040"/>
              <a:gd name="connsiteX1" fmla="*/ 3017520 w 3017520"/>
              <a:gd name="connsiteY1" fmla="*/ 0 h 3749040"/>
              <a:gd name="connsiteX2" fmla="*/ 0 w 3017520"/>
              <a:gd name="connsiteY2" fmla="*/ 0 h 3749040"/>
              <a:gd name="connsiteX3" fmla="*/ 0 w 3017520"/>
              <a:gd name="connsiteY3" fmla="*/ 3749040 h 3749040"/>
              <a:gd name="connsiteX4" fmla="*/ 2846070 w 3017520"/>
              <a:gd name="connsiteY4" fmla="*/ 3749040 h 3749040"/>
              <a:gd name="connsiteX0" fmla="*/ 3014526 w 3017520"/>
              <a:gd name="connsiteY0" fmla="*/ 2325602 h 3749040"/>
              <a:gd name="connsiteX1" fmla="*/ 3017520 w 3017520"/>
              <a:gd name="connsiteY1" fmla="*/ 0 h 3749040"/>
              <a:gd name="connsiteX2" fmla="*/ 0 w 3017520"/>
              <a:gd name="connsiteY2" fmla="*/ 0 h 3749040"/>
              <a:gd name="connsiteX3" fmla="*/ 0 w 3017520"/>
              <a:gd name="connsiteY3" fmla="*/ 3749040 h 3749040"/>
              <a:gd name="connsiteX4" fmla="*/ 2846070 w 3017520"/>
              <a:gd name="connsiteY4" fmla="*/ 3749040 h 374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520" h="3749040">
                <a:moveTo>
                  <a:pt x="3014526" y="2325602"/>
                </a:moveTo>
                <a:lnTo>
                  <a:pt x="3017520" y="0"/>
                </a:lnTo>
                <a:lnTo>
                  <a:pt x="0" y="0"/>
                </a:lnTo>
                <a:lnTo>
                  <a:pt x="0" y="3749040"/>
                </a:lnTo>
                <a:lnTo>
                  <a:pt x="2846070" y="3749040"/>
                </a:lnTo>
              </a:path>
            </a:pathLst>
          </a:custGeom>
          <a:noFill/>
          <a:ln w="12700">
            <a:solidFill>
              <a:srgbClr val="0D0D0D"/>
            </a:solidFill>
            <a:headEnd type="oval" w="sm" len="sm"/>
            <a:tailEnd type="oval" w="sm" len="sm"/>
          </a:ln>
          <a:effectLst/>
        </p:spPr>
        <p:style>
          <a:lnRef idx="1">
            <a:schemeClr val="accent1"/>
          </a:lnRef>
          <a:fillRef idx="3">
            <a:schemeClr val="accent1"/>
          </a:fillRef>
          <a:effectRef idx="2">
            <a:schemeClr val="accent1"/>
          </a:effectRef>
          <a:fontRef idx="minor">
            <a:schemeClr val="lt1"/>
          </a:fontRef>
        </p:style>
        <p:txBody>
          <a:bodyPr tIns="521208" rtlCol="0" anchor="t" anchorCtr="0"/>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sz="900" b="0" i="0" u="none" strike="noStrike" kern="1200" cap="none" spc="0" normalizeH="0" baseline="0">
                <a:ln>
                  <a:noFill/>
                </a:ln>
                <a:solidFill>
                  <a:schemeClr val="bg2">
                    <a:lumMod val="10000"/>
                  </a:schemeClr>
                </a:solidFill>
                <a:effectLst/>
                <a:uLnTx/>
                <a:uFillTx/>
                <a:latin typeface="Arial" panose="020B0604020202020204" pitchFamily="34" charset="0"/>
                <a:ea typeface="+mn-ea"/>
                <a:cs typeface="Arial" panose="020B0604020202020204" pitchFamily="34" charset="0"/>
              </a:rPr>
              <a:t>Provides a platform that helps organizations create a standardized platform for </a:t>
            </a:r>
            <a:br>
              <a:rPr kumimoji="0" lang="en-US" sz="900" b="0" i="0" u="none" strike="noStrike" kern="1200" cap="none" spc="0" normalizeH="0" baseline="0">
                <a:ln>
                  <a:noFill/>
                </a:ln>
                <a:solidFill>
                  <a:schemeClr val="bg2">
                    <a:lumMod val="10000"/>
                  </a:schemeClr>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a:ln>
                  <a:noFill/>
                </a:ln>
                <a:solidFill>
                  <a:schemeClr val="bg2">
                    <a:lumMod val="10000"/>
                  </a:schemeClr>
                </a:solidFill>
                <a:effectLst/>
                <a:uLnTx/>
                <a:uFillTx/>
                <a:latin typeface="Arial" panose="020B0604020202020204" pitchFamily="34" charset="0"/>
                <a:ea typeface="+mn-ea"/>
                <a:cs typeface="Arial" panose="020B0604020202020204" pitchFamily="34" charset="0"/>
              </a:rPr>
              <a:t>vulnerability management.</a:t>
            </a:r>
          </a:p>
        </p:txBody>
      </p:sp>
      <p:sp>
        <p:nvSpPr>
          <p:cNvPr id="39" name="Freeform: Shape 38">
            <a:extLst>
              <a:ext uri="{FF2B5EF4-FFF2-40B4-BE49-F238E27FC236}">
                <a16:creationId xmlns:a16="http://schemas.microsoft.com/office/drawing/2014/main" id="{595A4174-7EF1-4BC0-9354-244A3EF6C9B4}"/>
              </a:ext>
            </a:extLst>
          </p:cNvPr>
          <p:cNvSpPr/>
          <p:nvPr/>
        </p:nvSpPr>
        <p:spPr>
          <a:xfrm>
            <a:off x="1692557" y="3440724"/>
            <a:ext cx="2560320" cy="1188720"/>
          </a:xfrm>
          <a:custGeom>
            <a:avLst/>
            <a:gdLst>
              <a:gd name="connsiteX0" fmla="*/ 3017520 w 3017520"/>
              <a:gd name="connsiteY0" fmla="*/ 697230 h 3749040"/>
              <a:gd name="connsiteX1" fmla="*/ 3017520 w 3017520"/>
              <a:gd name="connsiteY1" fmla="*/ 0 h 3749040"/>
              <a:gd name="connsiteX2" fmla="*/ 0 w 3017520"/>
              <a:gd name="connsiteY2" fmla="*/ 0 h 3749040"/>
              <a:gd name="connsiteX3" fmla="*/ 0 w 3017520"/>
              <a:gd name="connsiteY3" fmla="*/ 3749040 h 3749040"/>
              <a:gd name="connsiteX4" fmla="*/ 2846070 w 3017520"/>
              <a:gd name="connsiteY4" fmla="*/ 3749040 h 3749040"/>
              <a:gd name="connsiteX0" fmla="*/ 3014526 w 3017520"/>
              <a:gd name="connsiteY0" fmla="*/ 2325602 h 3749040"/>
              <a:gd name="connsiteX1" fmla="*/ 3017520 w 3017520"/>
              <a:gd name="connsiteY1" fmla="*/ 0 h 3749040"/>
              <a:gd name="connsiteX2" fmla="*/ 0 w 3017520"/>
              <a:gd name="connsiteY2" fmla="*/ 0 h 3749040"/>
              <a:gd name="connsiteX3" fmla="*/ 0 w 3017520"/>
              <a:gd name="connsiteY3" fmla="*/ 3749040 h 3749040"/>
              <a:gd name="connsiteX4" fmla="*/ 2846070 w 3017520"/>
              <a:gd name="connsiteY4" fmla="*/ 3749040 h 374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520" h="3749040">
                <a:moveTo>
                  <a:pt x="3014526" y="2325602"/>
                </a:moveTo>
                <a:lnTo>
                  <a:pt x="3017520" y="0"/>
                </a:lnTo>
                <a:lnTo>
                  <a:pt x="0" y="0"/>
                </a:lnTo>
                <a:lnTo>
                  <a:pt x="0" y="3749040"/>
                </a:lnTo>
                <a:lnTo>
                  <a:pt x="2846070" y="3749040"/>
                </a:lnTo>
              </a:path>
            </a:pathLst>
          </a:custGeom>
          <a:noFill/>
          <a:ln w="12700">
            <a:solidFill>
              <a:srgbClr val="0D0D0D"/>
            </a:solidFill>
            <a:headEnd type="oval" w="sm" len="sm"/>
            <a:tailEnd type="oval" w="sm" len="sm"/>
          </a:ln>
          <a:effectLst/>
        </p:spPr>
        <p:style>
          <a:lnRef idx="1">
            <a:schemeClr val="accent1"/>
          </a:lnRef>
          <a:fillRef idx="3">
            <a:schemeClr val="accent1"/>
          </a:fillRef>
          <a:effectRef idx="2">
            <a:schemeClr val="accent1"/>
          </a:effectRef>
          <a:fontRef idx="minor">
            <a:schemeClr val="lt1"/>
          </a:fontRef>
        </p:style>
        <p:txBody>
          <a:bodyPr tIns="521208" rtlCol="0" anchor="t" anchorCtr="0"/>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sz="900" b="0" i="0" u="none" strike="noStrike" kern="1200" cap="none" spc="0" normalizeH="0" baseline="0">
                <a:ln>
                  <a:noFill/>
                </a:ln>
                <a:solidFill>
                  <a:schemeClr val="bg2">
                    <a:lumMod val="10000"/>
                  </a:schemeClr>
                </a:solidFill>
                <a:effectLst/>
                <a:uLnTx/>
                <a:uFillTx/>
                <a:latin typeface="Arial" panose="020B0604020202020204" pitchFamily="34" charset="0"/>
                <a:ea typeface="+mn-ea"/>
                <a:cs typeface="Arial" panose="020B0604020202020204" pitchFamily="34" charset="0"/>
              </a:rPr>
              <a:t>Offers a continuous and real-time attack surface analysis and remediation platform, enabling security teams to eliminate critical attack vectors.</a:t>
            </a:r>
          </a:p>
        </p:txBody>
      </p:sp>
      <p:pic>
        <p:nvPicPr>
          <p:cNvPr id="48" name="Picture 15">
            <a:extLst>
              <a:ext uri="{FF2B5EF4-FFF2-40B4-BE49-F238E27FC236}">
                <a16:creationId xmlns:a16="http://schemas.microsoft.com/office/drawing/2014/main" id="{B859084F-3BD6-47CE-936D-6026F89C16DA}"/>
              </a:ext>
            </a:extLst>
          </p:cNvPr>
          <p:cNvPicPr>
            <a:picLocks noChangeAspect="1" noChangeArrowheads="1"/>
          </p:cNvPicPr>
          <p:nvPr/>
        </p:nvPicPr>
        <p:blipFill>
          <a:blip r:embed="rId3"/>
          <a:srcRect/>
          <a:stretch/>
        </p:blipFill>
        <p:spPr bwMode="auto">
          <a:xfrm>
            <a:off x="7044043" y="2041238"/>
            <a:ext cx="1141605" cy="26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Freeform: Shape 48">
            <a:extLst>
              <a:ext uri="{FF2B5EF4-FFF2-40B4-BE49-F238E27FC236}">
                <a16:creationId xmlns:a16="http://schemas.microsoft.com/office/drawing/2014/main" id="{F70DED4B-BBAD-4732-9494-D4801DC5E88D}"/>
              </a:ext>
            </a:extLst>
          </p:cNvPr>
          <p:cNvSpPr/>
          <p:nvPr/>
        </p:nvSpPr>
        <p:spPr>
          <a:xfrm>
            <a:off x="4891123" y="3440724"/>
            <a:ext cx="2560320" cy="1188720"/>
          </a:xfrm>
          <a:custGeom>
            <a:avLst/>
            <a:gdLst>
              <a:gd name="connsiteX0" fmla="*/ 3017520 w 3017520"/>
              <a:gd name="connsiteY0" fmla="*/ 697230 h 3749040"/>
              <a:gd name="connsiteX1" fmla="*/ 3017520 w 3017520"/>
              <a:gd name="connsiteY1" fmla="*/ 0 h 3749040"/>
              <a:gd name="connsiteX2" fmla="*/ 0 w 3017520"/>
              <a:gd name="connsiteY2" fmla="*/ 0 h 3749040"/>
              <a:gd name="connsiteX3" fmla="*/ 0 w 3017520"/>
              <a:gd name="connsiteY3" fmla="*/ 3749040 h 3749040"/>
              <a:gd name="connsiteX4" fmla="*/ 2846070 w 3017520"/>
              <a:gd name="connsiteY4" fmla="*/ 3749040 h 3749040"/>
              <a:gd name="connsiteX0" fmla="*/ 3014526 w 3017520"/>
              <a:gd name="connsiteY0" fmla="*/ 2325602 h 3749040"/>
              <a:gd name="connsiteX1" fmla="*/ 3017520 w 3017520"/>
              <a:gd name="connsiteY1" fmla="*/ 0 h 3749040"/>
              <a:gd name="connsiteX2" fmla="*/ 0 w 3017520"/>
              <a:gd name="connsiteY2" fmla="*/ 0 h 3749040"/>
              <a:gd name="connsiteX3" fmla="*/ 0 w 3017520"/>
              <a:gd name="connsiteY3" fmla="*/ 3749040 h 3749040"/>
              <a:gd name="connsiteX4" fmla="*/ 2846070 w 3017520"/>
              <a:gd name="connsiteY4" fmla="*/ 3749040 h 374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520" h="3749040">
                <a:moveTo>
                  <a:pt x="3014526" y="2325602"/>
                </a:moveTo>
                <a:lnTo>
                  <a:pt x="3017520" y="0"/>
                </a:lnTo>
                <a:lnTo>
                  <a:pt x="0" y="0"/>
                </a:lnTo>
                <a:lnTo>
                  <a:pt x="0" y="3749040"/>
                </a:lnTo>
                <a:lnTo>
                  <a:pt x="2846070" y="3749040"/>
                </a:lnTo>
              </a:path>
            </a:pathLst>
          </a:custGeom>
          <a:noFill/>
          <a:ln w="12700">
            <a:solidFill>
              <a:srgbClr val="0D0D0D"/>
            </a:solidFill>
            <a:headEnd type="oval" w="sm" len="sm"/>
            <a:tailEnd type="oval" w="sm" len="sm"/>
          </a:ln>
          <a:effectLst/>
        </p:spPr>
        <p:style>
          <a:lnRef idx="1">
            <a:schemeClr val="accent1"/>
          </a:lnRef>
          <a:fillRef idx="3">
            <a:schemeClr val="accent1"/>
          </a:fillRef>
          <a:effectRef idx="2">
            <a:schemeClr val="accent1"/>
          </a:effectRef>
          <a:fontRef idx="minor">
            <a:schemeClr val="lt1"/>
          </a:fontRef>
        </p:style>
        <p:txBody>
          <a:bodyPr tIns="521208" rtlCol="0" anchor="t" anchorCtr="0"/>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sz="900" b="0" i="0" u="none" strike="noStrike" kern="1200" cap="none" spc="0" normalizeH="0" baseline="0">
                <a:ln>
                  <a:noFill/>
                </a:ln>
                <a:solidFill>
                  <a:schemeClr val="bg2">
                    <a:lumMod val="10000"/>
                  </a:schemeClr>
                </a:solidFill>
                <a:effectLst/>
                <a:uLnTx/>
                <a:uFillTx/>
                <a:latin typeface="Arial" panose="020B0604020202020204" pitchFamily="34" charset="0"/>
                <a:ea typeface="+mn-ea"/>
                <a:cs typeface="Arial" panose="020B0604020202020204" pitchFamily="34" charset="0"/>
              </a:rPr>
              <a:t>Analyzes</a:t>
            </a:r>
            <a:r>
              <a:rPr kumimoji="0" lang="en-US" sz="900" b="0" i="0" u="none" strike="noStrike" kern="1200" cap="none" spc="0" normalizeH="0" baseline="0" noProof="0">
                <a:ln>
                  <a:noFill/>
                </a:ln>
                <a:solidFill>
                  <a:schemeClr val="bg2">
                    <a:lumMod val="10000"/>
                  </a:schemeClr>
                </a:solidFill>
                <a:effectLst/>
                <a:uLnTx/>
                <a:uFillTx/>
                <a:latin typeface="Arial" panose="020B0604020202020204" pitchFamily="34" charset="0"/>
                <a:ea typeface="+mn-ea"/>
                <a:cs typeface="Arial" panose="020B0604020202020204" pitchFamily="34" charset="0"/>
              </a:rPr>
              <a:t> software applications from an attacker’s viewpoint to help find and fix vulnerabilities faster.</a:t>
            </a:r>
          </a:p>
          <a:p>
            <a:pPr marL="0" marR="0" lvl="0" indent="0" algn="l" defTabSz="457200" rtl="0" eaLnBrk="1" fontAlgn="auto" latinLnBrk="0" hangingPunct="1">
              <a:lnSpc>
                <a:spcPct val="11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bg2">
                  <a:lumMod val="10000"/>
                </a:schemeClr>
              </a:solidFill>
              <a:effectLst/>
              <a:uLnTx/>
              <a:uFillTx/>
              <a:latin typeface="Arial" panose="020B0604020202020204" pitchFamily="34" charset="0"/>
              <a:ea typeface="+mn-ea"/>
              <a:cs typeface="Arial" panose="020B0604020202020204" pitchFamily="34" charset="0"/>
            </a:endParaRPr>
          </a:p>
        </p:txBody>
      </p:sp>
      <p:pic>
        <p:nvPicPr>
          <p:cNvPr id="56" name="Picture 55">
            <a:extLst>
              <a:ext uri="{FF2B5EF4-FFF2-40B4-BE49-F238E27FC236}">
                <a16:creationId xmlns:a16="http://schemas.microsoft.com/office/drawing/2014/main" id="{D1CD34B3-8EA4-4964-9354-8089B7924E8E}"/>
              </a:ext>
            </a:extLst>
          </p:cNvPr>
          <p:cNvPicPr>
            <a:picLocks noChangeAspect="1"/>
          </p:cNvPicPr>
          <p:nvPr/>
        </p:nvPicPr>
        <p:blipFill>
          <a:blip r:embed="rId4"/>
          <a:srcRect/>
          <a:stretch/>
        </p:blipFill>
        <p:spPr>
          <a:xfrm>
            <a:off x="3754581" y="2002246"/>
            <a:ext cx="1634838" cy="338464"/>
          </a:xfrm>
          <a:prstGeom prst="rect">
            <a:avLst/>
          </a:prstGeom>
        </p:spPr>
      </p:pic>
      <p:pic>
        <p:nvPicPr>
          <p:cNvPr id="19" name="Picture 18">
            <a:extLst>
              <a:ext uri="{FF2B5EF4-FFF2-40B4-BE49-F238E27FC236}">
                <a16:creationId xmlns:a16="http://schemas.microsoft.com/office/drawing/2014/main" id="{F0382A2C-B02B-4BD9-BBC0-7D8874C58D5E}"/>
              </a:ext>
            </a:extLst>
          </p:cNvPr>
          <p:cNvPicPr>
            <a:picLocks noChangeAspect="1"/>
          </p:cNvPicPr>
          <p:nvPr/>
        </p:nvPicPr>
        <p:blipFill>
          <a:blip r:embed="rId5"/>
          <a:srcRect t="983" b="983"/>
          <a:stretch/>
        </p:blipFill>
        <p:spPr>
          <a:xfrm>
            <a:off x="2125101" y="3524015"/>
            <a:ext cx="1629480" cy="331706"/>
          </a:xfrm>
          <a:prstGeom prst="rect">
            <a:avLst/>
          </a:prstGeom>
        </p:spPr>
      </p:pic>
      <p:pic>
        <p:nvPicPr>
          <p:cNvPr id="20" name="Picture 19">
            <a:extLst>
              <a:ext uri="{FF2B5EF4-FFF2-40B4-BE49-F238E27FC236}">
                <a16:creationId xmlns:a16="http://schemas.microsoft.com/office/drawing/2014/main" id="{FEE82653-C436-4AA8-93EC-3E7D9DC91C1F}"/>
              </a:ext>
            </a:extLst>
          </p:cNvPr>
          <p:cNvPicPr>
            <a:picLocks noChangeAspect="1"/>
          </p:cNvPicPr>
          <p:nvPr/>
        </p:nvPicPr>
        <p:blipFill rotWithShape="1">
          <a:blip r:embed="rId6"/>
          <a:srcRect t="7272" b="1"/>
          <a:stretch/>
        </p:blipFill>
        <p:spPr>
          <a:xfrm>
            <a:off x="754627" y="2061457"/>
            <a:ext cx="1368702" cy="240349"/>
          </a:xfrm>
          <a:prstGeom prst="rect">
            <a:avLst/>
          </a:prstGeom>
        </p:spPr>
      </p:pic>
      <p:pic>
        <p:nvPicPr>
          <p:cNvPr id="21" name="Picture 20">
            <a:extLst>
              <a:ext uri="{FF2B5EF4-FFF2-40B4-BE49-F238E27FC236}">
                <a16:creationId xmlns:a16="http://schemas.microsoft.com/office/drawing/2014/main" id="{5247511E-A83E-48F6-9341-52C023388FB2}"/>
              </a:ext>
            </a:extLst>
          </p:cNvPr>
          <p:cNvPicPr>
            <a:picLocks noChangeAspect="1"/>
          </p:cNvPicPr>
          <p:nvPr/>
        </p:nvPicPr>
        <p:blipFill>
          <a:blip r:embed="rId7"/>
          <a:srcRect t="8544" b="8544"/>
          <a:stretch/>
        </p:blipFill>
        <p:spPr>
          <a:xfrm>
            <a:off x="5508913" y="3563945"/>
            <a:ext cx="1140776" cy="281316"/>
          </a:xfrm>
          <a:prstGeom prst="rect">
            <a:avLst/>
          </a:prstGeom>
        </p:spPr>
      </p:pic>
    </p:spTree>
    <p:extLst>
      <p:ext uri="{BB962C8B-B14F-4D97-AF65-F5344CB8AC3E}">
        <p14:creationId xmlns:p14="http://schemas.microsoft.com/office/powerpoint/2010/main" val="2349392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6E748B-0D52-1994-E5CB-F1B9FE4483E0}"/>
              </a:ext>
            </a:extLst>
          </p:cNvPr>
          <p:cNvPicPr>
            <a:picLocks noChangeAspect="1" noChangeArrowheads="1"/>
          </p:cNvPicPr>
          <p:nvPr/>
        </p:nvPicPr>
        <p:blipFill>
          <a:blip r:embed="rId3"/>
          <a:srcRect/>
          <a:stretch/>
        </p:blipFill>
        <p:spPr bwMode="auto">
          <a:xfrm>
            <a:off x="3824732" y="2069279"/>
            <a:ext cx="1495312" cy="82001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AF7C1369-F90E-CD61-A801-8F7218CD9E2E}"/>
              </a:ext>
            </a:extLst>
          </p:cNvPr>
          <p:cNvSpPr txBox="1">
            <a:spLocks/>
          </p:cNvSpPr>
          <p:nvPr/>
        </p:nvSpPr>
        <p:spPr>
          <a:xfrm>
            <a:off x="489676" y="419159"/>
            <a:ext cx="8078062" cy="985458"/>
          </a:xfrm>
          <a:prstGeom prst="rect">
            <a:avLst/>
          </a:prstGeom>
        </p:spPr>
        <p:txBody>
          <a:bodyPr/>
          <a:lstStyle>
            <a:lvl1pPr marL="0" algn="l" defTabSz="457200" rtl="0" eaLnBrk="1" latinLnBrk="0" hangingPunct="1">
              <a:lnSpc>
                <a:spcPct val="100000"/>
              </a:lnSpc>
              <a:spcBef>
                <a:spcPct val="0"/>
              </a:spcBef>
              <a:buNone/>
              <a:tabLst>
                <a:tab pos="457200" algn="l"/>
              </a:tabLst>
              <a:defRPr lang="en-US" sz="2400" b="1" u="none" kern="1200" dirty="0">
                <a:solidFill>
                  <a:schemeClr val="tx2"/>
                </a:solidFill>
                <a:latin typeface="Arial" panose="020B0604020202020204" pitchFamily="34" charset="0"/>
                <a:ea typeface="+mn-ea"/>
                <a:cs typeface="Arial" panose="020B0604020202020204"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tab pos="457200" algn="l"/>
              </a:tabLst>
              <a:defRPr/>
            </a:pPr>
            <a:r>
              <a:rPr kumimoji="0" lang="en-US" sz="2800" b="1"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Acquisitions to strengthen our cybersecurity consulting capabilities</a:t>
            </a:r>
          </a:p>
        </p:txBody>
      </p:sp>
      <p:pic>
        <p:nvPicPr>
          <p:cNvPr id="2" name="Picture 2">
            <a:extLst>
              <a:ext uri="{FF2B5EF4-FFF2-40B4-BE49-F238E27FC236}">
                <a16:creationId xmlns:a16="http://schemas.microsoft.com/office/drawing/2014/main" id="{CA799EC5-7C17-49BF-E68E-721B400E783B}"/>
              </a:ext>
            </a:extLst>
          </p:cNvPr>
          <p:cNvPicPr>
            <a:picLocks noChangeAspect="1" noChangeArrowheads="1"/>
          </p:cNvPicPr>
          <p:nvPr/>
        </p:nvPicPr>
        <p:blipFill>
          <a:blip r:embed="rId4"/>
          <a:srcRect/>
          <a:stretch/>
        </p:blipFill>
        <p:spPr bwMode="auto">
          <a:xfrm>
            <a:off x="1089609" y="1999481"/>
            <a:ext cx="1156580" cy="9596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3F20BBE-DCEE-4FD5-B0E1-924F6577F97D}"/>
              </a:ext>
            </a:extLst>
          </p:cNvPr>
          <p:cNvSpPr txBox="1"/>
          <p:nvPr/>
        </p:nvSpPr>
        <p:spPr>
          <a:xfrm>
            <a:off x="607955" y="3116213"/>
            <a:ext cx="2280668" cy="8617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A cybersecurity consulting provider with security strategy capabilities </a:t>
            </a:r>
            <a:br>
              <a:rPr kumimoji="0" lang="en-US" sz="1000" b="0"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000" b="0"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that focuses on risk and compliance, information and cloud security and digital identity.</a:t>
            </a:r>
          </a:p>
        </p:txBody>
      </p:sp>
      <p:sp>
        <p:nvSpPr>
          <p:cNvPr id="18" name="TextBox 17">
            <a:extLst>
              <a:ext uri="{FF2B5EF4-FFF2-40B4-BE49-F238E27FC236}">
                <a16:creationId xmlns:a16="http://schemas.microsoft.com/office/drawing/2014/main" id="{0F36F566-4769-46D2-B214-709F2700FBFF}"/>
              </a:ext>
            </a:extLst>
          </p:cNvPr>
          <p:cNvSpPr txBox="1"/>
          <p:nvPr/>
        </p:nvSpPr>
        <p:spPr>
          <a:xfrm>
            <a:off x="3431667" y="3116213"/>
            <a:ext cx="2280668"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A global management and technology consultancy providing digital, consulting and technology services to financial institutions.</a:t>
            </a:r>
          </a:p>
        </p:txBody>
      </p:sp>
      <p:sp>
        <p:nvSpPr>
          <p:cNvPr id="19" name="TextBox 18">
            <a:extLst>
              <a:ext uri="{FF2B5EF4-FFF2-40B4-BE49-F238E27FC236}">
                <a16:creationId xmlns:a16="http://schemas.microsoft.com/office/drawing/2014/main" id="{9BEAF098-4242-4DDA-B539-DDF90EC0CD04}"/>
              </a:ext>
            </a:extLst>
          </p:cNvPr>
          <p:cNvSpPr txBox="1"/>
          <p:nvPr/>
        </p:nvSpPr>
        <p:spPr>
          <a:xfrm>
            <a:off x="6174230" y="3116213"/>
            <a:ext cx="2280668" cy="8617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A leading provider of cybersecurity, DevOps and quality engineering services in Australia, bringing scale and market agility to respond to the growing demands of customers. </a:t>
            </a:r>
          </a:p>
        </p:txBody>
      </p:sp>
      <p:cxnSp>
        <p:nvCxnSpPr>
          <p:cNvPr id="21" name="Straight Connector 20">
            <a:extLst>
              <a:ext uri="{FF2B5EF4-FFF2-40B4-BE49-F238E27FC236}">
                <a16:creationId xmlns:a16="http://schemas.microsoft.com/office/drawing/2014/main" id="{9071E1DD-00F0-43F3-B7C6-D915086E496E}"/>
              </a:ext>
            </a:extLst>
          </p:cNvPr>
          <p:cNvCxnSpPr>
            <a:cxnSpLocks/>
          </p:cNvCxnSpPr>
          <p:nvPr/>
        </p:nvCxnSpPr>
        <p:spPr>
          <a:xfrm>
            <a:off x="3157896" y="1922291"/>
            <a:ext cx="0" cy="2585826"/>
          </a:xfrm>
          <a:prstGeom prst="line">
            <a:avLst/>
          </a:prstGeom>
          <a:ln w="9525" cap="rnd">
            <a:solidFill>
              <a:schemeClr val="bg1"/>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B2DCB9C9-2D26-46E3-B684-C2399E82ABE6}"/>
              </a:ext>
            </a:extLst>
          </p:cNvPr>
          <p:cNvCxnSpPr>
            <a:cxnSpLocks/>
          </p:cNvCxnSpPr>
          <p:nvPr/>
        </p:nvCxnSpPr>
        <p:spPr>
          <a:xfrm>
            <a:off x="5985010" y="1922291"/>
            <a:ext cx="0" cy="2585826"/>
          </a:xfrm>
          <a:prstGeom prst="line">
            <a:avLst/>
          </a:prstGeom>
          <a:ln w="9525" cap="rnd">
            <a:solidFill>
              <a:schemeClr val="bg1"/>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B22F7F9B-30F2-4566-8538-046DF6A1D629}"/>
              </a:ext>
            </a:extLst>
          </p:cNvPr>
          <p:cNvPicPr>
            <a:picLocks noChangeAspect="1"/>
          </p:cNvPicPr>
          <p:nvPr/>
        </p:nvPicPr>
        <p:blipFill>
          <a:blip r:embed="rId5"/>
          <a:srcRect/>
          <a:stretch/>
        </p:blipFill>
        <p:spPr>
          <a:xfrm>
            <a:off x="6195866" y="2231951"/>
            <a:ext cx="2428710" cy="409156"/>
          </a:xfrm>
          <a:prstGeom prst="rect">
            <a:avLst/>
          </a:prstGeom>
        </p:spPr>
      </p:pic>
    </p:spTree>
    <p:extLst>
      <p:ext uri="{BB962C8B-B14F-4D97-AF65-F5344CB8AC3E}">
        <p14:creationId xmlns:p14="http://schemas.microsoft.com/office/powerpoint/2010/main" val="1064771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F7C1369-F90E-CD61-A801-8F7218CD9E2E}"/>
              </a:ext>
            </a:extLst>
          </p:cNvPr>
          <p:cNvSpPr txBox="1">
            <a:spLocks/>
          </p:cNvSpPr>
          <p:nvPr/>
        </p:nvSpPr>
        <p:spPr>
          <a:xfrm>
            <a:off x="464742" y="422099"/>
            <a:ext cx="7672773" cy="985458"/>
          </a:xfrm>
          <a:prstGeom prst="rect">
            <a:avLst/>
          </a:prstGeom>
        </p:spPr>
        <p:txBody>
          <a:bodyPr/>
          <a:lstStyle>
            <a:lvl1pPr marL="0" algn="l" defTabSz="457200" rtl="0" eaLnBrk="1" latinLnBrk="0" hangingPunct="1">
              <a:lnSpc>
                <a:spcPct val="100000"/>
              </a:lnSpc>
              <a:spcBef>
                <a:spcPct val="0"/>
              </a:spcBef>
              <a:buNone/>
              <a:tabLst>
                <a:tab pos="457200" algn="l"/>
              </a:tabLst>
              <a:defRPr lang="en-US" sz="2400" b="1" u="none" kern="1200" dirty="0">
                <a:solidFill>
                  <a:schemeClr val="tx2"/>
                </a:solidFill>
                <a:latin typeface="Arial" panose="020B0604020202020204" pitchFamily="34" charset="0"/>
                <a:ea typeface="+mn-ea"/>
                <a:cs typeface="Arial" panose="020B0604020202020204" pitchFamily="34" charset="0"/>
              </a:defRPr>
            </a:lvl1pPr>
          </a:lstStyle>
          <a:p>
            <a:r>
              <a:rPr lang="en-US" sz="2800">
                <a:solidFill>
                  <a:schemeClr val="bg1"/>
                </a:solidFill>
              </a:rPr>
              <a:t>Regulatory and cybersecurity automation platforms for actionable data and insight</a:t>
            </a:r>
          </a:p>
        </p:txBody>
      </p:sp>
      <p:sp>
        <p:nvSpPr>
          <p:cNvPr id="1073" name="Rectangle 1072">
            <a:extLst>
              <a:ext uri="{FF2B5EF4-FFF2-40B4-BE49-F238E27FC236}">
                <a16:creationId xmlns:a16="http://schemas.microsoft.com/office/drawing/2014/main" id="{5ABBD114-E371-6581-6EB0-95326A3F9E11}"/>
              </a:ext>
            </a:extLst>
          </p:cNvPr>
          <p:cNvSpPr/>
          <p:nvPr/>
        </p:nvSpPr>
        <p:spPr>
          <a:xfrm>
            <a:off x="907263" y="1475389"/>
            <a:ext cx="2228055" cy="845362"/>
          </a:xfrm>
          <a:prstGeom prst="rect">
            <a:avLst/>
          </a:prstGeom>
          <a:solidFill>
            <a:schemeClr val="bg2">
              <a:lumMod val="10000"/>
            </a:schemeClr>
          </a:solidFill>
          <a:ln w="6350">
            <a:solidFill>
              <a:srgbClr val="2F8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74" name="Rectangle 1073">
            <a:extLst>
              <a:ext uri="{FF2B5EF4-FFF2-40B4-BE49-F238E27FC236}">
                <a16:creationId xmlns:a16="http://schemas.microsoft.com/office/drawing/2014/main" id="{3C891270-BB36-66BB-AC3C-3AFE4D1B0A98}"/>
              </a:ext>
            </a:extLst>
          </p:cNvPr>
          <p:cNvSpPr/>
          <p:nvPr/>
        </p:nvSpPr>
        <p:spPr>
          <a:xfrm>
            <a:off x="1334869" y="1475388"/>
            <a:ext cx="1624368" cy="432000"/>
          </a:xfrm>
          <a:prstGeom prst="rect">
            <a:avLst/>
          </a:prstGeom>
        </p:spPr>
        <p:txBody>
          <a:bodyPr wrap="none" lIns="0" rIns="0" anchor="ctr" anchorCtr="0">
            <a:noAutofit/>
          </a:bodyPr>
          <a:lstStyle/>
          <a:p>
            <a:pPr lvl="0" defTabSz="457189">
              <a:defRPr/>
            </a:pPr>
            <a:r>
              <a:rPr lang="en-US" sz="1000" b="1">
                <a:solidFill>
                  <a:schemeClr val="bg1"/>
                </a:solidFill>
                <a:latin typeface="Arial" panose="020B0604020202020204" pitchFamily="34" charset="0"/>
                <a:cs typeface="Arial" panose="020B0604020202020204" pitchFamily="34" charset="0"/>
              </a:rPr>
              <a:t>Identity Management </a:t>
            </a:r>
            <a:br>
              <a:rPr lang="en-US" sz="1000" b="1">
                <a:solidFill>
                  <a:schemeClr val="bg1"/>
                </a:solidFill>
                <a:latin typeface="Arial" panose="020B0604020202020204" pitchFamily="34" charset="0"/>
                <a:cs typeface="Arial" panose="020B0604020202020204" pitchFamily="34" charset="0"/>
              </a:rPr>
            </a:br>
            <a:r>
              <a:rPr lang="en-US" sz="1000" b="1">
                <a:solidFill>
                  <a:schemeClr val="bg1"/>
                </a:solidFill>
                <a:latin typeface="Arial" panose="020B0604020202020204" pitchFamily="34" charset="0"/>
                <a:cs typeface="Arial" panose="020B0604020202020204" pitchFamily="34" charset="0"/>
              </a:rPr>
              <a:t>Center</a:t>
            </a:r>
          </a:p>
        </p:txBody>
      </p:sp>
      <p:sp>
        <p:nvSpPr>
          <p:cNvPr id="1075" name="Rectangle 1074">
            <a:extLst>
              <a:ext uri="{FF2B5EF4-FFF2-40B4-BE49-F238E27FC236}">
                <a16:creationId xmlns:a16="http://schemas.microsoft.com/office/drawing/2014/main" id="{C1291B66-D3E7-851D-D149-2153AF95C96E}"/>
              </a:ext>
            </a:extLst>
          </p:cNvPr>
          <p:cNvSpPr/>
          <p:nvPr/>
        </p:nvSpPr>
        <p:spPr>
          <a:xfrm>
            <a:off x="1333619" y="1882396"/>
            <a:ext cx="1750610" cy="338554"/>
          </a:xfrm>
          <a:prstGeom prst="rect">
            <a:avLst/>
          </a:prstGeom>
        </p:spPr>
        <p:txBody>
          <a:bodyPr wrap="square" lIns="0" rIns="0" anchor="t">
            <a:spAutoFit/>
          </a:bodyPr>
          <a:lstStyle/>
          <a:p>
            <a:pPr defTabSz="685578">
              <a:defRPr/>
            </a:pPr>
            <a:r>
              <a:rPr kumimoji="0" lang="en-US" sz="800" b="0" i="0" u="none" strike="noStrike" kern="1200" cap="none" spc="0" normalizeH="0" baseline="0">
                <a:ln>
                  <a:noFill/>
                </a:ln>
                <a:solidFill>
                  <a:schemeClr val="bg1"/>
                </a:solidFill>
                <a:effectLst/>
                <a:uLnTx/>
                <a:uFillTx/>
                <a:latin typeface="Arial" panose="020B0604020202020204" pitchFamily="34" charset="0"/>
                <a:ea typeface="+mn-ea"/>
                <a:cs typeface="Arial" panose="020B0604020202020204" pitchFamily="34" charset="0"/>
              </a:rPr>
              <a:t>Provides a single view of the Identity </a:t>
            </a:r>
            <a:br>
              <a:rPr kumimoji="0" lang="en-US" sz="800" b="0" i="0" u="none" strike="noStrike" kern="1200" cap="none" spc="0" normalizeH="0" baseline="0">
                <a:ln>
                  <a:noFill/>
                </a:ln>
                <a:solidFill>
                  <a:schemeClr val="bg1"/>
                </a:solidFill>
                <a:effectLst/>
                <a:uLnTx/>
                <a:uFillTx/>
                <a:latin typeface="Arial" panose="020B0604020202020204" pitchFamily="34" charset="0"/>
                <a:ea typeface="+mn-ea"/>
                <a:cs typeface="Arial" panose="020B0604020202020204" pitchFamily="34" charset="0"/>
              </a:rPr>
            </a:br>
            <a:r>
              <a:rPr kumimoji="0" lang="en-US" sz="800" b="0" i="0" u="none" strike="noStrike" kern="1200" cap="none" spc="0" normalizeH="0" baseline="0">
                <a:ln>
                  <a:noFill/>
                </a:ln>
                <a:solidFill>
                  <a:schemeClr val="bg1"/>
                </a:solidFill>
                <a:effectLst/>
                <a:uLnTx/>
                <a:uFillTx/>
                <a:latin typeface="Arial" panose="020B0604020202020204" pitchFamily="34" charset="0"/>
                <a:ea typeface="+mn-ea"/>
                <a:cs typeface="Arial" panose="020B0604020202020204" pitchFamily="34" charset="0"/>
              </a:rPr>
              <a:t>and Access Management ecosystem</a:t>
            </a:r>
            <a:endParaRPr lang="en-US" sz="800" b="1">
              <a:solidFill>
                <a:schemeClr val="bg1"/>
              </a:solidFill>
              <a:latin typeface="Arial" panose="020B0604020202020204" pitchFamily="34" charset="0"/>
              <a:cs typeface="Arial" panose="020B0604020202020204" pitchFamily="34" charset="0"/>
            </a:endParaRPr>
          </a:p>
        </p:txBody>
      </p:sp>
      <p:sp>
        <p:nvSpPr>
          <p:cNvPr id="1076" name="Rectangle 1075">
            <a:extLst>
              <a:ext uri="{FF2B5EF4-FFF2-40B4-BE49-F238E27FC236}">
                <a16:creationId xmlns:a16="http://schemas.microsoft.com/office/drawing/2014/main" id="{AD54AB9C-BC27-117E-CA07-25E034E39F2D}"/>
              </a:ext>
            </a:extLst>
          </p:cNvPr>
          <p:cNvSpPr/>
          <p:nvPr/>
        </p:nvSpPr>
        <p:spPr>
          <a:xfrm>
            <a:off x="3708017" y="3448531"/>
            <a:ext cx="2228055" cy="845362"/>
          </a:xfrm>
          <a:prstGeom prst="rect">
            <a:avLst/>
          </a:prstGeom>
          <a:solidFill>
            <a:schemeClr val="bg2">
              <a:lumMod val="10000"/>
            </a:schemeClr>
          </a:solidFill>
          <a:ln w="6350">
            <a:solidFill>
              <a:srgbClr val="2F8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77" name="Rectangle 1076">
            <a:extLst>
              <a:ext uri="{FF2B5EF4-FFF2-40B4-BE49-F238E27FC236}">
                <a16:creationId xmlns:a16="http://schemas.microsoft.com/office/drawing/2014/main" id="{35461C53-1F4E-91BB-8629-AF5AE630A9FA}"/>
              </a:ext>
            </a:extLst>
          </p:cNvPr>
          <p:cNvSpPr/>
          <p:nvPr/>
        </p:nvSpPr>
        <p:spPr>
          <a:xfrm>
            <a:off x="4140268" y="3462711"/>
            <a:ext cx="1647864" cy="432000"/>
          </a:xfrm>
          <a:prstGeom prst="rect">
            <a:avLst/>
          </a:prstGeom>
        </p:spPr>
        <p:txBody>
          <a:bodyPr wrap="none" lIns="0" rIns="0" anchor="ctr" anchorCtr="0">
            <a:noAutofit/>
          </a:bodyPr>
          <a:lstStyle/>
          <a:p>
            <a:pPr lvl="0" defTabSz="457189">
              <a:defRPr/>
            </a:pPr>
            <a:r>
              <a:rPr lang="en-US" sz="1000" b="1">
                <a:solidFill>
                  <a:schemeClr val="bg1"/>
                </a:solidFill>
                <a:latin typeface="Arial" panose="020B0604020202020204" pitchFamily="34" charset="0"/>
                <a:cs typeface="Arial" panose="020B0604020202020204" pitchFamily="34" charset="0"/>
              </a:rPr>
              <a:t>Integrated Threat </a:t>
            </a:r>
            <a:br>
              <a:rPr lang="en-US" sz="1000" b="1">
                <a:solidFill>
                  <a:schemeClr val="bg1"/>
                </a:solidFill>
                <a:latin typeface="Arial" panose="020B0604020202020204" pitchFamily="34" charset="0"/>
                <a:cs typeface="Arial" panose="020B0604020202020204" pitchFamily="34" charset="0"/>
              </a:rPr>
            </a:br>
            <a:r>
              <a:rPr lang="en-US" sz="1000" b="1">
                <a:solidFill>
                  <a:schemeClr val="bg1"/>
                </a:solidFill>
                <a:latin typeface="Arial" panose="020B0604020202020204" pitchFamily="34" charset="0"/>
                <a:cs typeface="Arial" panose="020B0604020202020204" pitchFamily="34" charset="0"/>
              </a:rPr>
              <a:t>Management</a:t>
            </a:r>
          </a:p>
        </p:txBody>
      </p:sp>
      <p:sp>
        <p:nvSpPr>
          <p:cNvPr id="1078" name="Rectangle 1077">
            <a:extLst>
              <a:ext uri="{FF2B5EF4-FFF2-40B4-BE49-F238E27FC236}">
                <a16:creationId xmlns:a16="http://schemas.microsoft.com/office/drawing/2014/main" id="{4DC61383-DAAC-EC66-ADAF-09AB56CB83FA}"/>
              </a:ext>
            </a:extLst>
          </p:cNvPr>
          <p:cNvSpPr/>
          <p:nvPr/>
        </p:nvSpPr>
        <p:spPr>
          <a:xfrm>
            <a:off x="4140268" y="3872063"/>
            <a:ext cx="1653140" cy="338554"/>
          </a:xfrm>
          <a:prstGeom prst="rect">
            <a:avLst/>
          </a:prstGeom>
        </p:spPr>
        <p:txBody>
          <a:bodyPr wrap="square" lIns="0" rIns="0" anchor="t">
            <a:spAutoFit/>
          </a:bodyPr>
          <a:lstStyle/>
          <a:p>
            <a:pPr defTabSz="685578">
              <a:defRPr/>
            </a:pPr>
            <a:r>
              <a:rPr lang="en-US" sz="800">
                <a:solidFill>
                  <a:schemeClr val="bg1"/>
                </a:solidFill>
                <a:latin typeface="Arial" panose="020B0604020202020204" pitchFamily="34" charset="0"/>
                <a:cs typeface="Arial" panose="020B0604020202020204" pitchFamily="34" charset="0"/>
              </a:rPr>
              <a:t>Drives real-time threat monitoring and quicker response times </a:t>
            </a:r>
            <a:endParaRPr lang="en-US" sz="800" b="1">
              <a:solidFill>
                <a:schemeClr val="bg1"/>
              </a:solidFill>
              <a:latin typeface="Arial" panose="020B0604020202020204" pitchFamily="34" charset="0"/>
              <a:cs typeface="Arial" panose="020B0604020202020204" pitchFamily="34" charset="0"/>
            </a:endParaRPr>
          </a:p>
        </p:txBody>
      </p:sp>
      <p:sp>
        <p:nvSpPr>
          <p:cNvPr id="1079" name="Rectangle 1078">
            <a:extLst>
              <a:ext uri="{FF2B5EF4-FFF2-40B4-BE49-F238E27FC236}">
                <a16:creationId xmlns:a16="http://schemas.microsoft.com/office/drawing/2014/main" id="{F162C943-F176-C0FC-FE36-0B38D09A16F4}"/>
              </a:ext>
            </a:extLst>
          </p:cNvPr>
          <p:cNvSpPr/>
          <p:nvPr/>
        </p:nvSpPr>
        <p:spPr>
          <a:xfrm>
            <a:off x="907263" y="3452734"/>
            <a:ext cx="2228055" cy="845362"/>
          </a:xfrm>
          <a:prstGeom prst="rect">
            <a:avLst/>
          </a:prstGeom>
          <a:solidFill>
            <a:schemeClr val="bg2">
              <a:lumMod val="10000"/>
            </a:schemeClr>
          </a:solidFill>
          <a:ln w="6350">
            <a:solidFill>
              <a:srgbClr val="2F8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80" name="Rectangle 1079">
            <a:extLst>
              <a:ext uri="{FF2B5EF4-FFF2-40B4-BE49-F238E27FC236}">
                <a16:creationId xmlns:a16="http://schemas.microsoft.com/office/drawing/2014/main" id="{C5EF5EAC-D636-EAFD-E8AE-BE6A646B1B9B}"/>
              </a:ext>
            </a:extLst>
          </p:cNvPr>
          <p:cNvSpPr/>
          <p:nvPr/>
        </p:nvSpPr>
        <p:spPr>
          <a:xfrm>
            <a:off x="1343853" y="3466914"/>
            <a:ext cx="1370554" cy="432000"/>
          </a:xfrm>
          <a:prstGeom prst="rect">
            <a:avLst/>
          </a:prstGeom>
        </p:spPr>
        <p:txBody>
          <a:bodyPr wrap="none" lIns="0" rIns="0" anchor="ctr" anchorCtr="0">
            <a:noAutofit/>
          </a:bodyPr>
          <a:lstStyle/>
          <a:p>
            <a:pPr lvl="0" defTabSz="457189">
              <a:defRPr/>
            </a:pPr>
            <a:r>
              <a:rPr lang="en-US" sz="1000" b="1">
                <a:solidFill>
                  <a:schemeClr val="bg1"/>
                </a:solidFill>
                <a:latin typeface="Arial" panose="020B0604020202020204" pitchFamily="34" charset="0"/>
                <a:cs typeface="Arial" panose="020B0604020202020204" pitchFamily="34" charset="0"/>
              </a:rPr>
              <a:t>Enterprise Data </a:t>
            </a:r>
            <a:br>
              <a:rPr lang="en-US" sz="1000" b="1">
                <a:solidFill>
                  <a:schemeClr val="bg1"/>
                </a:solidFill>
                <a:latin typeface="Arial" panose="020B0604020202020204" pitchFamily="34" charset="0"/>
                <a:cs typeface="Arial" panose="020B0604020202020204" pitchFamily="34" charset="0"/>
              </a:rPr>
            </a:br>
            <a:r>
              <a:rPr lang="en-US" sz="1000" b="1">
                <a:solidFill>
                  <a:schemeClr val="bg1"/>
                </a:solidFill>
                <a:latin typeface="Arial" panose="020B0604020202020204" pitchFamily="34" charset="0"/>
                <a:cs typeface="Arial" panose="020B0604020202020204" pitchFamily="34" charset="0"/>
              </a:rPr>
              <a:t>Obfuscation</a:t>
            </a:r>
          </a:p>
        </p:txBody>
      </p:sp>
      <p:sp>
        <p:nvSpPr>
          <p:cNvPr id="1081" name="Rectangle 1080">
            <a:extLst>
              <a:ext uri="{FF2B5EF4-FFF2-40B4-BE49-F238E27FC236}">
                <a16:creationId xmlns:a16="http://schemas.microsoft.com/office/drawing/2014/main" id="{4A2C6BCC-63FD-0DE5-39C7-DFE3867C5F80}"/>
              </a:ext>
            </a:extLst>
          </p:cNvPr>
          <p:cNvSpPr/>
          <p:nvPr/>
        </p:nvSpPr>
        <p:spPr>
          <a:xfrm>
            <a:off x="1333619" y="3872063"/>
            <a:ext cx="1659670" cy="338554"/>
          </a:xfrm>
          <a:prstGeom prst="rect">
            <a:avLst/>
          </a:prstGeom>
        </p:spPr>
        <p:txBody>
          <a:bodyPr wrap="square" lIns="0" rIns="0" anchor="t">
            <a:spAutoFit/>
          </a:bodyPr>
          <a:lstStyle/>
          <a:p>
            <a:pPr defTabSz="685578">
              <a:defRPr/>
            </a:pPr>
            <a:r>
              <a:rPr lang="en-US" sz="800">
                <a:solidFill>
                  <a:schemeClr val="bg1"/>
                </a:solidFill>
                <a:latin typeface="Arial" panose="020B0604020202020204" pitchFamily="34" charset="0"/>
                <a:cs typeface="Arial" panose="020B0604020202020204" pitchFamily="34" charset="0"/>
              </a:rPr>
              <a:t>Enhances data security through intelligently masking sensitive data </a:t>
            </a:r>
            <a:endParaRPr lang="en-US" sz="800" b="1">
              <a:solidFill>
                <a:schemeClr val="bg1"/>
              </a:solidFill>
              <a:latin typeface="Arial" panose="020B0604020202020204" pitchFamily="34" charset="0"/>
              <a:cs typeface="Arial" panose="020B0604020202020204" pitchFamily="34" charset="0"/>
            </a:endParaRPr>
          </a:p>
        </p:txBody>
      </p:sp>
      <p:sp>
        <p:nvSpPr>
          <p:cNvPr id="1085" name="Rectangle 1084">
            <a:extLst>
              <a:ext uri="{FF2B5EF4-FFF2-40B4-BE49-F238E27FC236}">
                <a16:creationId xmlns:a16="http://schemas.microsoft.com/office/drawing/2014/main" id="{07BBAA0D-C1C4-E7D3-89B3-E9451C1DD228}"/>
              </a:ext>
            </a:extLst>
          </p:cNvPr>
          <p:cNvSpPr/>
          <p:nvPr/>
        </p:nvSpPr>
        <p:spPr>
          <a:xfrm>
            <a:off x="3702124" y="2470050"/>
            <a:ext cx="2228055" cy="845362"/>
          </a:xfrm>
          <a:prstGeom prst="rect">
            <a:avLst/>
          </a:prstGeom>
          <a:solidFill>
            <a:schemeClr val="bg2">
              <a:lumMod val="10000"/>
            </a:schemeClr>
          </a:solidFill>
          <a:ln w="6350">
            <a:solidFill>
              <a:srgbClr val="2F8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86" name="Rectangle 1085">
            <a:extLst>
              <a:ext uri="{FF2B5EF4-FFF2-40B4-BE49-F238E27FC236}">
                <a16:creationId xmlns:a16="http://schemas.microsoft.com/office/drawing/2014/main" id="{627F8CB7-6DC0-6BFC-08D5-5F600AF06DFC}"/>
              </a:ext>
            </a:extLst>
          </p:cNvPr>
          <p:cNvSpPr/>
          <p:nvPr/>
        </p:nvSpPr>
        <p:spPr>
          <a:xfrm>
            <a:off x="4140268" y="2470049"/>
            <a:ext cx="1365162" cy="432000"/>
          </a:xfrm>
          <a:prstGeom prst="rect">
            <a:avLst/>
          </a:prstGeom>
        </p:spPr>
        <p:txBody>
          <a:bodyPr wrap="none" lIns="0" rIns="0" anchor="ctr" anchorCtr="0">
            <a:noAutofit/>
          </a:bodyPr>
          <a:lstStyle/>
          <a:p>
            <a:pPr lvl="0" defTabSz="914400">
              <a:defRPr/>
            </a:pPr>
            <a:r>
              <a:rPr lang="en-US" sz="1000" b="1">
                <a:solidFill>
                  <a:schemeClr val="bg1"/>
                </a:solidFill>
                <a:latin typeface="Arial" panose="020B0604020202020204" pitchFamily="34" charset="0"/>
                <a:cs typeface="Arial" panose="020B0604020202020204" pitchFamily="34" charset="0"/>
              </a:rPr>
              <a:t>Cloud Applications </a:t>
            </a:r>
            <a:br>
              <a:rPr lang="en-US" sz="1000" b="1">
                <a:solidFill>
                  <a:schemeClr val="bg1"/>
                </a:solidFill>
                <a:latin typeface="Arial" panose="020B0604020202020204" pitchFamily="34" charset="0"/>
                <a:cs typeface="Arial" panose="020B0604020202020204" pitchFamily="34" charset="0"/>
              </a:rPr>
            </a:br>
            <a:r>
              <a:rPr lang="en-US" sz="1000" b="1">
                <a:solidFill>
                  <a:schemeClr val="bg1"/>
                </a:solidFill>
                <a:latin typeface="Arial" panose="020B0604020202020204" pitchFamily="34" charset="0"/>
                <a:cs typeface="Arial" panose="020B0604020202020204" pitchFamily="34" charset="0"/>
              </a:rPr>
              <a:t>Risk Governance</a:t>
            </a:r>
          </a:p>
        </p:txBody>
      </p:sp>
      <p:sp>
        <p:nvSpPr>
          <p:cNvPr id="1087" name="Rectangle 1086">
            <a:extLst>
              <a:ext uri="{FF2B5EF4-FFF2-40B4-BE49-F238E27FC236}">
                <a16:creationId xmlns:a16="http://schemas.microsoft.com/office/drawing/2014/main" id="{AB86464B-FB5E-2AD8-33D2-FC365A035AFB}"/>
              </a:ext>
            </a:extLst>
          </p:cNvPr>
          <p:cNvSpPr/>
          <p:nvPr/>
        </p:nvSpPr>
        <p:spPr>
          <a:xfrm>
            <a:off x="4140268" y="2894906"/>
            <a:ext cx="1653140" cy="338554"/>
          </a:xfrm>
          <a:prstGeom prst="rect">
            <a:avLst/>
          </a:prstGeom>
        </p:spPr>
        <p:txBody>
          <a:bodyPr wrap="square" lIns="0" rIns="0" anchor="t">
            <a:spAutoFit/>
          </a:bodyPr>
          <a:lstStyle/>
          <a:p>
            <a:pPr defTabSz="685578">
              <a:defRPr/>
            </a:pPr>
            <a:r>
              <a:rPr lang="en-US" sz="800">
                <a:solidFill>
                  <a:schemeClr val="bg1"/>
                </a:solidFill>
                <a:latin typeface="Arial" panose="020B0604020202020204" pitchFamily="34" charset="0"/>
                <a:cs typeface="Arial" panose="020B0604020202020204" pitchFamily="34" charset="0"/>
              </a:rPr>
              <a:t>Enables visibility into risk posture and governance of applications</a:t>
            </a:r>
            <a:endParaRPr lang="en-US" sz="800" b="1">
              <a:solidFill>
                <a:schemeClr val="bg1"/>
              </a:solidFill>
              <a:latin typeface="Arial" panose="020B0604020202020204" pitchFamily="34" charset="0"/>
              <a:cs typeface="Arial" panose="020B0604020202020204" pitchFamily="34" charset="0"/>
            </a:endParaRPr>
          </a:p>
        </p:txBody>
      </p:sp>
      <p:sp>
        <p:nvSpPr>
          <p:cNvPr id="1088" name="Rectangle 1087">
            <a:extLst>
              <a:ext uri="{FF2B5EF4-FFF2-40B4-BE49-F238E27FC236}">
                <a16:creationId xmlns:a16="http://schemas.microsoft.com/office/drawing/2014/main" id="{703D6E99-D12B-4652-08AB-3524B3B75FC3}"/>
              </a:ext>
            </a:extLst>
          </p:cNvPr>
          <p:cNvSpPr/>
          <p:nvPr/>
        </p:nvSpPr>
        <p:spPr>
          <a:xfrm>
            <a:off x="905657" y="2467632"/>
            <a:ext cx="2228055" cy="845362"/>
          </a:xfrm>
          <a:prstGeom prst="rect">
            <a:avLst/>
          </a:prstGeom>
          <a:solidFill>
            <a:schemeClr val="bg2">
              <a:lumMod val="10000"/>
            </a:schemeClr>
          </a:solidFill>
          <a:ln w="6350">
            <a:solidFill>
              <a:srgbClr val="2F8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89" name="Rectangle 1088">
            <a:extLst>
              <a:ext uri="{FF2B5EF4-FFF2-40B4-BE49-F238E27FC236}">
                <a16:creationId xmlns:a16="http://schemas.microsoft.com/office/drawing/2014/main" id="{D6EB0A0B-AAB1-827A-06C7-5D2F440DCB18}"/>
              </a:ext>
            </a:extLst>
          </p:cNvPr>
          <p:cNvSpPr/>
          <p:nvPr/>
        </p:nvSpPr>
        <p:spPr>
          <a:xfrm>
            <a:off x="1343853" y="2467631"/>
            <a:ext cx="1370554" cy="432000"/>
          </a:xfrm>
          <a:prstGeom prst="rect">
            <a:avLst/>
          </a:prstGeom>
        </p:spPr>
        <p:txBody>
          <a:bodyPr wrap="none" lIns="0" rIns="0" anchor="ctr" anchorCtr="0">
            <a:noAutofit/>
          </a:bodyPr>
          <a:lstStyle/>
          <a:p>
            <a:pPr lvl="0" defTabSz="457189">
              <a:defRPr/>
            </a:pPr>
            <a:r>
              <a:rPr lang="en-US" sz="1000" b="1">
                <a:solidFill>
                  <a:schemeClr val="bg1"/>
                </a:solidFill>
                <a:latin typeface="Arial" panose="020B0604020202020204" pitchFamily="34" charset="0"/>
                <a:cs typeface="Arial" panose="020B0604020202020204" pitchFamily="34" charset="0"/>
              </a:rPr>
              <a:t>Third Party </a:t>
            </a:r>
            <a:br>
              <a:rPr lang="en-US" sz="1000" b="1">
                <a:solidFill>
                  <a:schemeClr val="bg1"/>
                </a:solidFill>
                <a:latin typeface="Arial" panose="020B0604020202020204" pitchFamily="34" charset="0"/>
                <a:cs typeface="Arial" panose="020B0604020202020204" pitchFamily="34" charset="0"/>
              </a:rPr>
            </a:br>
            <a:r>
              <a:rPr lang="en-US" sz="1000" b="1">
                <a:solidFill>
                  <a:schemeClr val="bg1"/>
                </a:solidFill>
                <a:latin typeface="Arial" panose="020B0604020202020204" pitchFamily="34" charset="0"/>
                <a:cs typeface="Arial" panose="020B0604020202020204" pitchFamily="34" charset="0"/>
              </a:rPr>
              <a:t>Risk Management</a:t>
            </a:r>
          </a:p>
        </p:txBody>
      </p:sp>
      <p:sp>
        <p:nvSpPr>
          <p:cNvPr id="1090" name="Rectangle 1089">
            <a:extLst>
              <a:ext uri="{FF2B5EF4-FFF2-40B4-BE49-F238E27FC236}">
                <a16:creationId xmlns:a16="http://schemas.microsoft.com/office/drawing/2014/main" id="{4E14D212-ABE9-7F70-A557-BBC95548D65A}"/>
              </a:ext>
            </a:extLst>
          </p:cNvPr>
          <p:cNvSpPr/>
          <p:nvPr/>
        </p:nvSpPr>
        <p:spPr>
          <a:xfrm>
            <a:off x="1333619" y="2894906"/>
            <a:ext cx="1659670" cy="338554"/>
          </a:xfrm>
          <a:prstGeom prst="rect">
            <a:avLst/>
          </a:prstGeom>
        </p:spPr>
        <p:txBody>
          <a:bodyPr wrap="square" lIns="0" rIns="0" anchor="t">
            <a:spAutoFit/>
          </a:bodyPr>
          <a:lstStyle/>
          <a:p>
            <a:pPr defTabSz="685578">
              <a:defRPr/>
            </a:pPr>
            <a:r>
              <a:rPr lang="en-US" sz="800">
                <a:solidFill>
                  <a:schemeClr val="bg1"/>
                </a:solidFill>
                <a:latin typeface="Arial" panose="020B0604020202020204" pitchFamily="34" charset="0"/>
                <a:cs typeface="Arial" panose="020B0604020202020204" pitchFamily="34" charset="0"/>
              </a:rPr>
              <a:t>Automates the collection, validation and continuous monitoring of data</a:t>
            </a:r>
            <a:endParaRPr lang="en-US" sz="800" b="1">
              <a:solidFill>
                <a:schemeClr val="bg1"/>
              </a:solidFill>
              <a:latin typeface="Arial" panose="020B0604020202020204" pitchFamily="34" charset="0"/>
              <a:cs typeface="Arial" panose="020B0604020202020204" pitchFamily="34" charset="0"/>
            </a:endParaRPr>
          </a:p>
        </p:txBody>
      </p:sp>
      <p:sp>
        <p:nvSpPr>
          <p:cNvPr id="1091" name="Rectangle 1090">
            <a:extLst>
              <a:ext uri="{FF2B5EF4-FFF2-40B4-BE49-F238E27FC236}">
                <a16:creationId xmlns:a16="http://schemas.microsoft.com/office/drawing/2014/main" id="{BF8C7AF3-1945-7D39-22EC-037D8F398479}"/>
              </a:ext>
            </a:extLst>
          </p:cNvPr>
          <p:cNvSpPr/>
          <p:nvPr/>
        </p:nvSpPr>
        <p:spPr>
          <a:xfrm>
            <a:off x="6492363" y="1474593"/>
            <a:ext cx="2228055" cy="845362"/>
          </a:xfrm>
          <a:prstGeom prst="rect">
            <a:avLst/>
          </a:prstGeom>
          <a:solidFill>
            <a:schemeClr val="bg2">
              <a:lumMod val="10000"/>
            </a:schemeClr>
          </a:solidFill>
          <a:ln w="6350">
            <a:solidFill>
              <a:srgbClr val="2F8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92" name="Rectangle 1091">
            <a:extLst>
              <a:ext uri="{FF2B5EF4-FFF2-40B4-BE49-F238E27FC236}">
                <a16:creationId xmlns:a16="http://schemas.microsoft.com/office/drawing/2014/main" id="{7C6098AF-7795-36F3-E320-0313A8779291}"/>
              </a:ext>
            </a:extLst>
          </p:cNvPr>
          <p:cNvSpPr/>
          <p:nvPr/>
        </p:nvSpPr>
        <p:spPr>
          <a:xfrm>
            <a:off x="6928120" y="1474592"/>
            <a:ext cx="1394776" cy="432000"/>
          </a:xfrm>
          <a:prstGeom prst="rect">
            <a:avLst/>
          </a:prstGeom>
        </p:spPr>
        <p:txBody>
          <a:bodyPr wrap="none" lIns="0" anchor="ctr" anchorCtr="0">
            <a:noAutofit/>
          </a:bodyPr>
          <a:lstStyle/>
          <a:p>
            <a:pPr lvl="0" defTabSz="457189">
              <a:defRPr/>
            </a:pPr>
            <a:r>
              <a:rPr lang="en-US" sz="1000" b="1">
                <a:solidFill>
                  <a:schemeClr val="bg1"/>
                </a:solidFill>
                <a:latin typeface="Arial" panose="020B0604020202020204" pitchFamily="34" charset="0"/>
                <a:cs typeface="Arial" panose="020B0604020202020204" pitchFamily="34" charset="0"/>
              </a:rPr>
              <a:t>Cyber Defense Platform </a:t>
            </a:r>
            <a:br>
              <a:rPr lang="en-US" sz="1000" b="1">
                <a:solidFill>
                  <a:schemeClr val="bg1"/>
                </a:solidFill>
                <a:latin typeface="Arial" panose="020B0604020202020204" pitchFamily="34" charset="0"/>
                <a:cs typeface="Arial" panose="020B0604020202020204" pitchFamily="34" charset="0"/>
              </a:rPr>
            </a:br>
            <a:r>
              <a:rPr lang="en-US" sz="1000" b="1">
                <a:solidFill>
                  <a:schemeClr val="bg1"/>
                </a:solidFill>
                <a:latin typeface="Arial" panose="020B0604020202020204" pitchFamily="34" charset="0"/>
                <a:cs typeface="Arial" panose="020B0604020202020204" pitchFamily="34" charset="0"/>
              </a:rPr>
              <a:t>Security Intelligence </a:t>
            </a:r>
          </a:p>
        </p:txBody>
      </p:sp>
      <p:sp>
        <p:nvSpPr>
          <p:cNvPr id="1094" name="Rectangle 1093">
            <a:extLst>
              <a:ext uri="{FF2B5EF4-FFF2-40B4-BE49-F238E27FC236}">
                <a16:creationId xmlns:a16="http://schemas.microsoft.com/office/drawing/2014/main" id="{00581A3B-4092-B3AE-2702-3AF59ADE3F31}"/>
              </a:ext>
            </a:extLst>
          </p:cNvPr>
          <p:cNvSpPr/>
          <p:nvPr/>
        </p:nvSpPr>
        <p:spPr>
          <a:xfrm>
            <a:off x="6492363" y="2479582"/>
            <a:ext cx="2228055" cy="845362"/>
          </a:xfrm>
          <a:prstGeom prst="rect">
            <a:avLst/>
          </a:prstGeom>
          <a:solidFill>
            <a:schemeClr val="bg2">
              <a:lumMod val="10000"/>
            </a:schemeClr>
          </a:solidFill>
          <a:ln w="6350">
            <a:solidFill>
              <a:srgbClr val="2F8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95" name="Rectangle 1094">
            <a:extLst>
              <a:ext uri="{FF2B5EF4-FFF2-40B4-BE49-F238E27FC236}">
                <a16:creationId xmlns:a16="http://schemas.microsoft.com/office/drawing/2014/main" id="{F40D64FD-9CDC-93DD-BD34-C3B235123E21}"/>
              </a:ext>
            </a:extLst>
          </p:cNvPr>
          <p:cNvSpPr/>
          <p:nvPr/>
        </p:nvSpPr>
        <p:spPr>
          <a:xfrm>
            <a:off x="6928120" y="2479581"/>
            <a:ext cx="1394776" cy="432000"/>
          </a:xfrm>
          <a:prstGeom prst="rect">
            <a:avLst/>
          </a:prstGeom>
        </p:spPr>
        <p:txBody>
          <a:bodyPr wrap="none" lIns="0" anchor="ctr" anchorCtr="0">
            <a:noAutofit/>
          </a:bodyPr>
          <a:lstStyle/>
          <a:p>
            <a:pPr lvl="0" defTabSz="457189">
              <a:defRPr/>
            </a:pPr>
            <a:r>
              <a:rPr lang="en-US" sz="1000" b="1">
                <a:solidFill>
                  <a:schemeClr val="bg1"/>
                </a:solidFill>
                <a:latin typeface="Arial" panose="020B0604020202020204" pitchFamily="34" charset="0"/>
                <a:cs typeface="Arial" panose="020B0604020202020204" pitchFamily="34" charset="0"/>
              </a:rPr>
              <a:t>Wipro </a:t>
            </a:r>
            <a:br>
              <a:rPr lang="en-US" sz="1000" b="1">
                <a:solidFill>
                  <a:schemeClr val="bg1"/>
                </a:solidFill>
                <a:latin typeface="Arial" panose="020B0604020202020204" pitchFamily="34" charset="0"/>
                <a:cs typeface="Arial" panose="020B0604020202020204" pitchFamily="34" charset="0"/>
              </a:rPr>
            </a:br>
            <a:r>
              <a:rPr lang="en-US" sz="1000" b="1">
                <a:solidFill>
                  <a:schemeClr val="bg1"/>
                </a:solidFill>
                <a:latin typeface="Arial" panose="020B0604020202020204" pitchFamily="34" charset="0"/>
                <a:cs typeface="Arial" panose="020B0604020202020204" pitchFamily="34" charset="0"/>
              </a:rPr>
              <a:t>Holmes</a:t>
            </a:r>
          </a:p>
        </p:txBody>
      </p:sp>
      <p:sp>
        <p:nvSpPr>
          <p:cNvPr id="1097" name="Rectangle 1096">
            <a:extLst>
              <a:ext uri="{FF2B5EF4-FFF2-40B4-BE49-F238E27FC236}">
                <a16:creationId xmlns:a16="http://schemas.microsoft.com/office/drawing/2014/main" id="{749A1274-88EE-6966-1ED8-BED3E1AD68A2}"/>
              </a:ext>
            </a:extLst>
          </p:cNvPr>
          <p:cNvSpPr/>
          <p:nvPr/>
        </p:nvSpPr>
        <p:spPr>
          <a:xfrm>
            <a:off x="3702124" y="1474594"/>
            <a:ext cx="2228055" cy="845362"/>
          </a:xfrm>
          <a:prstGeom prst="rect">
            <a:avLst/>
          </a:prstGeom>
          <a:solidFill>
            <a:schemeClr val="bg2">
              <a:lumMod val="10000"/>
            </a:schemeClr>
          </a:solidFill>
          <a:ln w="6350">
            <a:solidFill>
              <a:srgbClr val="2F8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98" name="Rectangle 1097">
            <a:extLst>
              <a:ext uri="{FF2B5EF4-FFF2-40B4-BE49-F238E27FC236}">
                <a16:creationId xmlns:a16="http://schemas.microsoft.com/office/drawing/2014/main" id="{E0DCBD68-DAD3-1D73-6D4D-42C0C3D491D3}"/>
              </a:ext>
            </a:extLst>
          </p:cNvPr>
          <p:cNvSpPr/>
          <p:nvPr/>
        </p:nvSpPr>
        <p:spPr>
          <a:xfrm>
            <a:off x="4140268" y="1474593"/>
            <a:ext cx="1365162" cy="432000"/>
          </a:xfrm>
          <a:prstGeom prst="rect">
            <a:avLst/>
          </a:prstGeom>
        </p:spPr>
        <p:txBody>
          <a:bodyPr wrap="none" lIns="0" rIns="0" anchor="ctr" anchorCtr="0">
            <a:noAutofit/>
          </a:bodyPr>
          <a:lstStyle/>
          <a:p>
            <a:pPr lvl="0" defTabSz="457189">
              <a:defRPr/>
            </a:pPr>
            <a:r>
              <a:rPr lang="en-US" sz="1000" b="1">
                <a:solidFill>
                  <a:schemeClr val="bg1"/>
                </a:solidFill>
                <a:latin typeface="Arial" panose="020B0604020202020204" pitchFamily="34" charset="0"/>
                <a:cs typeface="Arial" panose="020B0604020202020204" pitchFamily="34" charset="0"/>
              </a:rPr>
              <a:t>Security Management</a:t>
            </a:r>
          </a:p>
          <a:p>
            <a:pPr lvl="0" defTabSz="457189">
              <a:defRPr/>
            </a:pPr>
            <a:r>
              <a:rPr lang="en-US" sz="1000" b="1">
                <a:solidFill>
                  <a:schemeClr val="bg1"/>
                </a:solidFill>
                <a:latin typeface="Arial" panose="020B0604020202020204" pitchFamily="34" charset="0"/>
                <a:cs typeface="Arial" panose="020B0604020202020204" pitchFamily="34" charset="0"/>
              </a:rPr>
              <a:t>Center</a:t>
            </a:r>
          </a:p>
        </p:txBody>
      </p:sp>
      <p:sp>
        <p:nvSpPr>
          <p:cNvPr id="1099" name="Rectangle 1098">
            <a:extLst>
              <a:ext uri="{FF2B5EF4-FFF2-40B4-BE49-F238E27FC236}">
                <a16:creationId xmlns:a16="http://schemas.microsoft.com/office/drawing/2014/main" id="{67A7145B-050F-0C99-C862-A60FFB97C2AF}"/>
              </a:ext>
            </a:extLst>
          </p:cNvPr>
          <p:cNvSpPr/>
          <p:nvPr/>
        </p:nvSpPr>
        <p:spPr>
          <a:xfrm>
            <a:off x="4140268" y="1882396"/>
            <a:ext cx="1653140" cy="338554"/>
          </a:xfrm>
          <a:prstGeom prst="rect">
            <a:avLst/>
          </a:prstGeom>
        </p:spPr>
        <p:txBody>
          <a:bodyPr wrap="square" lIns="0" rIns="0" anchor="t">
            <a:spAutoFit/>
          </a:bodyPr>
          <a:lstStyle/>
          <a:p>
            <a:pPr defTabSz="685578">
              <a:defRPr/>
            </a:pPr>
            <a:r>
              <a:rPr lang="en-US" sz="800">
                <a:solidFill>
                  <a:schemeClr val="bg1"/>
                </a:solidFill>
                <a:latin typeface="Arial" panose="020B0604020202020204" pitchFamily="34" charset="0"/>
                <a:cs typeface="Arial" panose="020B0604020202020204" pitchFamily="34" charset="0"/>
              </a:rPr>
              <a:t>Identifies operational security risks across the business</a:t>
            </a:r>
            <a:endParaRPr lang="en-US" sz="800" b="1">
              <a:solidFill>
                <a:schemeClr val="bg1"/>
              </a:solidFill>
              <a:latin typeface="Arial" panose="020B0604020202020204" pitchFamily="34" charset="0"/>
              <a:cs typeface="Arial" panose="020B0604020202020204" pitchFamily="34" charset="0"/>
            </a:endParaRPr>
          </a:p>
        </p:txBody>
      </p:sp>
      <p:sp>
        <p:nvSpPr>
          <p:cNvPr id="1101" name="Oval 1100">
            <a:extLst>
              <a:ext uri="{FF2B5EF4-FFF2-40B4-BE49-F238E27FC236}">
                <a16:creationId xmlns:a16="http://schemas.microsoft.com/office/drawing/2014/main" id="{39DEE987-2728-4695-7373-75FFEF14AC92}"/>
              </a:ext>
            </a:extLst>
          </p:cNvPr>
          <p:cNvSpPr/>
          <p:nvPr/>
        </p:nvSpPr>
        <p:spPr>
          <a:xfrm>
            <a:off x="585204" y="1577577"/>
            <a:ext cx="648671" cy="648671"/>
          </a:xfrm>
          <a:prstGeom prst="ellipse">
            <a:avLst/>
          </a:prstGeom>
          <a:solidFill>
            <a:srgbClr val="2F8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09" name="TextBox 1208">
            <a:extLst>
              <a:ext uri="{FF2B5EF4-FFF2-40B4-BE49-F238E27FC236}">
                <a16:creationId xmlns:a16="http://schemas.microsoft.com/office/drawing/2014/main" id="{35599F1D-B25F-3415-F837-F0AE85E27FC6}"/>
              </a:ext>
            </a:extLst>
          </p:cNvPr>
          <p:cNvSpPr txBox="1"/>
          <p:nvPr/>
        </p:nvSpPr>
        <p:spPr>
          <a:xfrm>
            <a:off x="-3" y="4517890"/>
            <a:ext cx="9144002" cy="370208"/>
          </a:xfrm>
          <a:prstGeom prst="rect">
            <a:avLst/>
          </a:prstGeom>
          <a:solidFill>
            <a:schemeClr val="bg1">
              <a:lumMod val="95000"/>
            </a:schemeClr>
          </a:solidFill>
          <a:ln>
            <a:no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50" b="1" i="0" u="none" strike="noStrike" kern="1200" cap="none" spc="0" normalizeH="0" baseline="0" noProof="0">
                <a:ln>
                  <a:noFill/>
                </a:ln>
                <a:solidFill>
                  <a:srgbClr val="2F8EA9"/>
                </a:solidFill>
                <a:effectLst/>
                <a:uLnTx/>
                <a:uFillTx/>
                <a:latin typeface="Arial" panose="020B0604020202020204" pitchFamily="34" charset="0"/>
                <a:ea typeface="Segoe UI" pitchFamily="34" charset="0"/>
                <a:cs typeface="Arial" panose="020B0604020202020204" pitchFamily="34" charset="0"/>
              </a:rPr>
              <a:t>Wipro’s cybersecurity platforms use advanced automation to increase the speed of change while reducing costs</a:t>
            </a:r>
            <a:endParaRPr kumimoji="0" lang="en-US" sz="1150" b="0" i="0" u="none" strike="noStrike" kern="1200" cap="none" spc="0" normalizeH="0" baseline="0" noProof="0">
              <a:ln>
                <a:noFill/>
              </a:ln>
              <a:solidFill>
                <a:srgbClr val="2F8EA9"/>
              </a:solidFill>
              <a:effectLst/>
              <a:uLnTx/>
              <a:uFillTx/>
              <a:latin typeface="Arial" panose="020B0604020202020204" pitchFamily="34" charset="0"/>
              <a:ea typeface="Segoe UI" pitchFamily="34" charset="0"/>
              <a:cs typeface="Arial" panose="020B0604020202020204" pitchFamily="34" charset="0"/>
            </a:endParaRPr>
          </a:p>
        </p:txBody>
      </p:sp>
      <p:sp>
        <p:nvSpPr>
          <p:cNvPr id="7" name="Oval 6">
            <a:extLst>
              <a:ext uri="{FF2B5EF4-FFF2-40B4-BE49-F238E27FC236}">
                <a16:creationId xmlns:a16="http://schemas.microsoft.com/office/drawing/2014/main" id="{20DB31C9-954D-8692-FDF6-B0B5B6B91E07}"/>
              </a:ext>
            </a:extLst>
          </p:cNvPr>
          <p:cNvSpPr/>
          <p:nvPr/>
        </p:nvSpPr>
        <p:spPr>
          <a:xfrm>
            <a:off x="3372207" y="1577577"/>
            <a:ext cx="648671" cy="648671"/>
          </a:xfrm>
          <a:prstGeom prst="ellipse">
            <a:avLst/>
          </a:prstGeom>
          <a:solidFill>
            <a:srgbClr val="2F8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6C6B046E-C198-3724-A681-6787A5051C42}"/>
              </a:ext>
            </a:extLst>
          </p:cNvPr>
          <p:cNvSpPr/>
          <p:nvPr/>
        </p:nvSpPr>
        <p:spPr>
          <a:xfrm>
            <a:off x="585204" y="2568633"/>
            <a:ext cx="648671" cy="648671"/>
          </a:xfrm>
          <a:prstGeom prst="ellipse">
            <a:avLst/>
          </a:prstGeom>
          <a:solidFill>
            <a:srgbClr val="2F8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2B10E8CD-FCD1-5A3B-C237-D28C4049A588}"/>
              </a:ext>
            </a:extLst>
          </p:cNvPr>
          <p:cNvSpPr/>
          <p:nvPr/>
        </p:nvSpPr>
        <p:spPr>
          <a:xfrm>
            <a:off x="3372207" y="2568633"/>
            <a:ext cx="648671" cy="648671"/>
          </a:xfrm>
          <a:prstGeom prst="ellipse">
            <a:avLst/>
          </a:prstGeom>
          <a:solidFill>
            <a:srgbClr val="2F8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1D09DD9E-0BB1-995E-2E43-EFEB022CE775}"/>
              </a:ext>
            </a:extLst>
          </p:cNvPr>
          <p:cNvSpPr/>
          <p:nvPr/>
        </p:nvSpPr>
        <p:spPr>
          <a:xfrm>
            <a:off x="585204" y="3548739"/>
            <a:ext cx="648671" cy="648671"/>
          </a:xfrm>
          <a:prstGeom prst="ellipse">
            <a:avLst/>
          </a:prstGeom>
          <a:solidFill>
            <a:srgbClr val="2F8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DBA93B5D-7FBF-02A1-C2DD-1A9C699640A6}"/>
              </a:ext>
            </a:extLst>
          </p:cNvPr>
          <p:cNvSpPr/>
          <p:nvPr/>
        </p:nvSpPr>
        <p:spPr>
          <a:xfrm>
            <a:off x="3372207" y="3548739"/>
            <a:ext cx="648671" cy="648671"/>
          </a:xfrm>
          <a:prstGeom prst="ellipse">
            <a:avLst/>
          </a:prstGeom>
          <a:solidFill>
            <a:srgbClr val="2F8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F1D93CC4-0030-E701-99A2-1F43B1E370CC}"/>
              </a:ext>
            </a:extLst>
          </p:cNvPr>
          <p:cNvSpPr/>
          <p:nvPr/>
        </p:nvSpPr>
        <p:spPr>
          <a:xfrm>
            <a:off x="6164686" y="1575324"/>
            <a:ext cx="648671" cy="648671"/>
          </a:xfrm>
          <a:prstGeom prst="ellipse">
            <a:avLst/>
          </a:prstGeom>
          <a:solidFill>
            <a:srgbClr val="2F8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9CDE4295-3E4B-8597-96F2-992E96F5CBE1}"/>
              </a:ext>
            </a:extLst>
          </p:cNvPr>
          <p:cNvSpPr/>
          <p:nvPr/>
        </p:nvSpPr>
        <p:spPr>
          <a:xfrm>
            <a:off x="6164686" y="2577332"/>
            <a:ext cx="648671" cy="648671"/>
          </a:xfrm>
          <a:prstGeom prst="ellipse">
            <a:avLst/>
          </a:prstGeom>
          <a:solidFill>
            <a:srgbClr val="2F8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68330055-F122-422C-833C-3B8CDB13B9BD}"/>
              </a:ext>
            </a:extLst>
          </p:cNvPr>
          <p:cNvSpPr/>
          <p:nvPr/>
        </p:nvSpPr>
        <p:spPr>
          <a:xfrm>
            <a:off x="6492363" y="3445794"/>
            <a:ext cx="2228055" cy="845362"/>
          </a:xfrm>
          <a:prstGeom prst="rect">
            <a:avLst/>
          </a:prstGeom>
          <a:solidFill>
            <a:schemeClr val="bg2">
              <a:lumMod val="10000"/>
            </a:schemeClr>
          </a:solidFill>
          <a:ln w="6350">
            <a:solidFill>
              <a:srgbClr val="2F8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B876F00F-4994-404B-AFFA-D8226491C093}"/>
              </a:ext>
            </a:extLst>
          </p:cNvPr>
          <p:cNvSpPr/>
          <p:nvPr/>
        </p:nvSpPr>
        <p:spPr>
          <a:xfrm>
            <a:off x="6928120" y="3445793"/>
            <a:ext cx="1394776" cy="432000"/>
          </a:xfrm>
          <a:prstGeom prst="rect">
            <a:avLst/>
          </a:prstGeom>
        </p:spPr>
        <p:txBody>
          <a:bodyPr wrap="none" lIns="0" anchor="ctr" anchorCtr="0">
            <a:noAutofit/>
          </a:bodyPr>
          <a:lstStyle/>
          <a:p>
            <a:pPr lvl="0" defTabSz="457189">
              <a:defRPr/>
            </a:pPr>
            <a:r>
              <a:rPr lang="en-US" sz="1000" b="1">
                <a:solidFill>
                  <a:schemeClr val="bg1"/>
                </a:solidFill>
                <a:latin typeface="Arial" panose="020B0604020202020204" pitchFamily="34" charset="0"/>
                <a:cs typeface="Arial" panose="020B0604020202020204" pitchFamily="34" charset="0"/>
              </a:rPr>
              <a:t>Automated Regulatory </a:t>
            </a:r>
            <a:br>
              <a:rPr lang="en-US" sz="1000" b="1">
                <a:solidFill>
                  <a:schemeClr val="bg1"/>
                </a:solidFill>
                <a:latin typeface="Arial" panose="020B0604020202020204" pitchFamily="34" charset="0"/>
                <a:cs typeface="Arial" panose="020B0604020202020204" pitchFamily="34" charset="0"/>
              </a:rPr>
            </a:br>
            <a:r>
              <a:rPr lang="en-US" sz="1000" b="1">
                <a:solidFill>
                  <a:schemeClr val="bg1"/>
                </a:solidFill>
                <a:latin typeface="Arial" panose="020B0604020202020204" pitchFamily="34" charset="0"/>
                <a:cs typeface="Arial" panose="020B0604020202020204" pitchFamily="34" charset="0"/>
              </a:rPr>
              <a:t>Compliance</a:t>
            </a:r>
          </a:p>
        </p:txBody>
      </p:sp>
      <p:sp>
        <p:nvSpPr>
          <p:cNvPr id="51" name="Oval 50">
            <a:extLst>
              <a:ext uri="{FF2B5EF4-FFF2-40B4-BE49-F238E27FC236}">
                <a16:creationId xmlns:a16="http://schemas.microsoft.com/office/drawing/2014/main" id="{4A5BD5F7-2FFA-4A03-9161-676181135B6B}"/>
              </a:ext>
            </a:extLst>
          </p:cNvPr>
          <p:cNvSpPr/>
          <p:nvPr/>
        </p:nvSpPr>
        <p:spPr>
          <a:xfrm>
            <a:off x="6164686" y="3543544"/>
            <a:ext cx="648671" cy="648671"/>
          </a:xfrm>
          <a:prstGeom prst="ellipse">
            <a:avLst/>
          </a:prstGeom>
          <a:solidFill>
            <a:srgbClr val="2F8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E0720C45-9F3F-461E-BE7E-13AC709BE643}"/>
              </a:ext>
            </a:extLst>
          </p:cNvPr>
          <p:cNvSpPr/>
          <p:nvPr/>
        </p:nvSpPr>
        <p:spPr>
          <a:xfrm>
            <a:off x="6928120" y="3872063"/>
            <a:ext cx="1653140" cy="338554"/>
          </a:xfrm>
          <a:prstGeom prst="rect">
            <a:avLst/>
          </a:prstGeom>
        </p:spPr>
        <p:txBody>
          <a:bodyPr wrap="square" lIns="0" rIns="0" anchor="t">
            <a:spAutoFit/>
          </a:bodyPr>
          <a:lstStyle/>
          <a:p>
            <a:pPr defTabSz="685578">
              <a:defRPr/>
            </a:pPr>
            <a:r>
              <a:rPr lang="en-US" sz="800">
                <a:solidFill>
                  <a:schemeClr val="bg1"/>
                </a:solidFill>
                <a:latin typeface="Arial" panose="020B0604020202020204" pitchFamily="34" charset="0"/>
                <a:cs typeface="Arial" panose="020B0604020202020204" pitchFamily="34" charset="0"/>
              </a:rPr>
              <a:t>Enables faster time to value through automated compliance tracking </a:t>
            </a:r>
            <a:endParaRPr lang="en-US" sz="800" b="1">
              <a:solidFill>
                <a:schemeClr val="bg1"/>
              </a:solidFill>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73DB4937-5167-4DD9-A96B-F043EEF5BAF5}"/>
              </a:ext>
            </a:extLst>
          </p:cNvPr>
          <p:cNvSpPr/>
          <p:nvPr/>
        </p:nvSpPr>
        <p:spPr>
          <a:xfrm>
            <a:off x="6928120" y="2894906"/>
            <a:ext cx="1653140" cy="461665"/>
          </a:xfrm>
          <a:prstGeom prst="rect">
            <a:avLst/>
          </a:prstGeom>
        </p:spPr>
        <p:txBody>
          <a:bodyPr wrap="square" lIns="0" rIns="0" anchor="t">
            <a:spAutoFit/>
          </a:bodyPr>
          <a:lstStyle/>
          <a:p>
            <a:pPr defTabSz="685578">
              <a:defRPr/>
            </a:pPr>
            <a:r>
              <a:rPr lang="en-US" sz="800">
                <a:solidFill>
                  <a:schemeClr val="bg1"/>
                </a:solidFill>
                <a:latin typeface="Arial" panose="020B0604020202020204" pitchFamily="34" charset="0"/>
                <a:cs typeface="Arial" panose="020B0604020202020204" pitchFamily="34" charset="0"/>
              </a:rPr>
              <a:t>Accelerates growth from </a:t>
            </a:r>
            <a:br>
              <a:rPr lang="en-US" sz="800">
                <a:solidFill>
                  <a:schemeClr val="bg1"/>
                </a:solidFill>
                <a:latin typeface="Arial" panose="020B0604020202020204" pitchFamily="34" charset="0"/>
                <a:cs typeface="Arial" panose="020B0604020202020204" pitchFamily="34" charset="0"/>
              </a:rPr>
            </a:br>
            <a:r>
              <a:rPr lang="en-US" sz="800">
                <a:solidFill>
                  <a:schemeClr val="bg1"/>
                </a:solidFill>
                <a:latin typeface="Arial" panose="020B0604020202020204" pitchFamily="34" charset="0"/>
                <a:cs typeface="Arial" panose="020B0604020202020204" pitchFamily="34" charset="0"/>
              </a:rPr>
              <a:t>cloud with AI solutions</a:t>
            </a:r>
          </a:p>
          <a:p>
            <a:pPr defTabSz="685578">
              <a:defRPr/>
            </a:pPr>
            <a:endParaRPr lang="en-US" sz="800" b="1">
              <a:solidFill>
                <a:schemeClr val="bg1"/>
              </a:solidFill>
              <a:latin typeface="Arial" panose="020B0604020202020204" pitchFamily="34" charset="0"/>
              <a:cs typeface="Arial" panose="020B0604020202020204" pitchFamily="34" charset="0"/>
            </a:endParaRPr>
          </a:p>
        </p:txBody>
      </p:sp>
      <p:sp>
        <p:nvSpPr>
          <p:cNvPr id="54" name="Rectangle 53">
            <a:extLst>
              <a:ext uri="{FF2B5EF4-FFF2-40B4-BE49-F238E27FC236}">
                <a16:creationId xmlns:a16="http://schemas.microsoft.com/office/drawing/2014/main" id="{1055B81A-D513-4DC1-9B65-228949F5ECED}"/>
              </a:ext>
            </a:extLst>
          </p:cNvPr>
          <p:cNvSpPr/>
          <p:nvPr/>
        </p:nvSpPr>
        <p:spPr>
          <a:xfrm>
            <a:off x="6928120" y="1882396"/>
            <a:ext cx="1653140" cy="338554"/>
          </a:xfrm>
          <a:prstGeom prst="rect">
            <a:avLst/>
          </a:prstGeom>
        </p:spPr>
        <p:txBody>
          <a:bodyPr wrap="square" lIns="0" rIns="0" anchor="t">
            <a:spAutoFit/>
          </a:bodyPr>
          <a:lstStyle/>
          <a:p>
            <a:pPr defTabSz="685578">
              <a:defRPr/>
            </a:pPr>
            <a:r>
              <a:rPr lang="en-US" sz="800">
                <a:solidFill>
                  <a:schemeClr val="bg1"/>
                </a:solidFill>
                <a:latin typeface="Arial" panose="020B0604020202020204" pitchFamily="34" charset="0"/>
                <a:cs typeface="Arial" panose="020B0604020202020204" pitchFamily="34" charset="0"/>
              </a:rPr>
              <a:t>Provides automated and </a:t>
            </a:r>
            <a:br>
              <a:rPr lang="en-US" sz="800">
                <a:solidFill>
                  <a:schemeClr val="bg1"/>
                </a:solidFill>
                <a:latin typeface="Arial" panose="020B0604020202020204" pitchFamily="34" charset="0"/>
                <a:cs typeface="Arial" panose="020B0604020202020204" pitchFamily="34" charset="0"/>
              </a:rPr>
            </a:br>
            <a:r>
              <a:rPr lang="en-US" sz="800">
                <a:solidFill>
                  <a:schemeClr val="bg1"/>
                </a:solidFill>
                <a:latin typeface="Arial" panose="020B0604020202020204" pitchFamily="34" charset="0"/>
                <a:cs typeface="Arial" panose="020B0604020202020204" pitchFamily="34" charset="0"/>
              </a:rPr>
              <a:t>intelligent threat alerts</a:t>
            </a:r>
            <a:endParaRPr lang="en-US" sz="800" b="1">
              <a:solidFill>
                <a:schemeClr val="bg1"/>
              </a:solidFill>
              <a:latin typeface="Arial" panose="020B0604020202020204" pitchFamily="34" charset="0"/>
              <a:cs typeface="Arial" panose="020B0604020202020204" pitchFamily="34" charset="0"/>
            </a:endParaRPr>
          </a:p>
        </p:txBody>
      </p:sp>
      <p:pic>
        <p:nvPicPr>
          <p:cNvPr id="55" name="Graphic 54">
            <a:extLst>
              <a:ext uri="{FF2B5EF4-FFF2-40B4-BE49-F238E27FC236}">
                <a16:creationId xmlns:a16="http://schemas.microsoft.com/office/drawing/2014/main" id="{0370DE3E-065B-4B08-98AF-C9BFB38761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4982" y="2652249"/>
            <a:ext cx="508504" cy="508504"/>
          </a:xfrm>
          <a:prstGeom prst="rect">
            <a:avLst/>
          </a:prstGeom>
        </p:spPr>
      </p:pic>
      <p:pic>
        <p:nvPicPr>
          <p:cNvPr id="56" name="Graphic 55">
            <a:extLst>
              <a:ext uri="{FF2B5EF4-FFF2-40B4-BE49-F238E27FC236}">
                <a16:creationId xmlns:a16="http://schemas.microsoft.com/office/drawing/2014/main" id="{5472D13D-E68C-469C-9BE0-598B033009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1489" y="3498237"/>
            <a:ext cx="671468" cy="671468"/>
          </a:xfrm>
          <a:prstGeom prst="rect">
            <a:avLst/>
          </a:prstGeom>
        </p:spPr>
      </p:pic>
      <p:grpSp>
        <p:nvGrpSpPr>
          <p:cNvPr id="59" name="Group 58">
            <a:extLst>
              <a:ext uri="{FF2B5EF4-FFF2-40B4-BE49-F238E27FC236}">
                <a16:creationId xmlns:a16="http://schemas.microsoft.com/office/drawing/2014/main" id="{FDE3A3C7-5E2C-4A81-91BB-CFE1650E97F3}"/>
              </a:ext>
            </a:extLst>
          </p:cNvPr>
          <p:cNvGrpSpPr/>
          <p:nvPr/>
        </p:nvGrpSpPr>
        <p:grpSpPr>
          <a:xfrm>
            <a:off x="3532726" y="2702285"/>
            <a:ext cx="336436" cy="371114"/>
            <a:chOff x="3515306" y="2602959"/>
            <a:chExt cx="351320" cy="387532"/>
          </a:xfrm>
          <a:solidFill>
            <a:schemeClr val="bg1"/>
          </a:solidFill>
        </p:grpSpPr>
        <p:sp>
          <p:nvSpPr>
            <p:cNvPr id="60" name="Freeform: Shape 59">
              <a:extLst>
                <a:ext uri="{FF2B5EF4-FFF2-40B4-BE49-F238E27FC236}">
                  <a16:creationId xmlns:a16="http://schemas.microsoft.com/office/drawing/2014/main" id="{7730DF33-BC1C-4507-B1B7-A3F02A3C8F18}"/>
                </a:ext>
              </a:extLst>
            </p:cNvPr>
            <p:cNvSpPr/>
            <p:nvPr/>
          </p:nvSpPr>
          <p:spPr>
            <a:xfrm>
              <a:off x="3515306" y="2838689"/>
              <a:ext cx="351320" cy="151802"/>
            </a:xfrm>
            <a:custGeom>
              <a:avLst/>
              <a:gdLst>
                <a:gd name="connsiteX0" fmla="*/ 257053 w 351320"/>
                <a:gd name="connsiteY0" fmla="*/ 127136 h 151802"/>
                <a:gd name="connsiteX1" fmla="*/ 298263 w 351320"/>
                <a:gd name="connsiteY1" fmla="*/ 127136 h 151802"/>
                <a:gd name="connsiteX2" fmla="*/ 298263 w 351320"/>
                <a:gd name="connsiteY2" fmla="*/ 87583 h 151802"/>
                <a:gd name="connsiteX3" fmla="*/ 257088 w 351320"/>
                <a:gd name="connsiteY3" fmla="*/ 87583 h 151802"/>
                <a:gd name="connsiteX4" fmla="*/ 257430 w 351320"/>
                <a:gd name="connsiteY4" fmla="*/ 40137 h 151802"/>
                <a:gd name="connsiteX5" fmla="*/ 304362 w 351320"/>
                <a:gd name="connsiteY5" fmla="*/ 1 h 151802"/>
                <a:gd name="connsiteX6" fmla="*/ 350380 w 351320"/>
                <a:gd name="connsiteY6" fmla="*/ 39931 h 151802"/>
                <a:gd name="connsiteX7" fmla="*/ 350734 w 351320"/>
                <a:gd name="connsiteY7" fmla="*/ 87331 h 151802"/>
                <a:gd name="connsiteX8" fmla="*/ 309057 w 351320"/>
                <a:gd name="connsiteY8" fmla="*/ 87331 h 151802"/>
                <a:gd name="connsiteX9" fmla="*/ 309057 w 351320"/>
                <a:gd name="connsiteY9" fmla="*/ 137541 h 151802"/>
                <a:gd name="connsiteX10" fmla="*/ 260354 w 351320"/>
                <a:gd name="connsiteY10" fmla="*/ 137690 h 151802"/>
                <a:gd name="connsiteX11" fmla="*/ 250794 w 351320"/>
                <a:gd name="connsiteY11" fmla="*/ 140899 h 151802"/>
                <a:gd name="connsiteX12" fmla="*/ 227048 w 351320"/>
                <a:gd name="connsiteY12" fmla="*/ 150939 h 151802"/>
                <a:gd name="connsiteX13" fmla="*/ 127565 w 351320"/>
                <a:gd name="connsiteY13" fmla="*/ 150962 h 151802"/>
                <a:gd name="connsiteX14" fmla="*/ 103648 w 351320"/>
                <a:gd name="connsiteY14" fmla="*/ 141185 h 151802"/>
                <a:gd name="connsiteX15" fmla="*/ 93209 w 351320"/>
                <a:gd name="connsiteY15" fmla="*/ 137701 h 151802"/>
                <a:gd name="connsiteX16" fmla="*/ 41948 w 351320"/>
                <a:gd name="connsiteY16" fmla="*/ 137541 h 151802"/>
                <a:gd name="connsiteX17" fmla="*/ 41948 w 351320"/>
                <a:gd name="connsiteY17" fmla="*/ 87971 h 151802"/>
                <a:gd name="connsiteX18" fmla="*/ 784 w 351320"/>
                <a:gd name="connsiteY18" fmla="*/ 87971 h 151802"/>
                <a:gd name="connsiteX19" fmla="*/ 1275 w 351320"/>
                <a:gd name="connsiteY19" fmla="*/ 36836 h 151802"/>
                <a:gd name="connsiteX20" fmla="*/ 49726 w 351320"/>
                <a:gd name="connsiteY20" fmla="*/ 46 h 151802"/>
                <a:gd name="connsiteX21" fmla="*/ 93357 w 351320"/>
                <a:gd name="connsiteY21" fmla="*/ 40365 h 151802"/>
                <a:gd name="connsiteX22" fmla="*/ 93665 w 351320"/>
                <a:gd name="connsiteY22" fmla="*/ 87297 h 151802"/>
                <a:gd name="connsiteX23" fmla="*/ 52319 w 351320"/>
                <a:gd name="connsiteY23" fmla="*/ 87297 h 151802"/>
                <a:gd name="connsiteX24" fmla="*/ 52319 w 351320"/>
                <a:gd name="connsiteY24" fmla="*/ 126816 h 151802"/>
                <a:gd name="connsiteX25" fmla="*/ 96601 w 351320"/>
                <a:gd name="connsiteY25" fmla="*/ 126816 h 151802"/>
                <a:gd name="connsiteX26" fmla="*/ 112626 w 351320"/>
                <a:gd name="connsiteY26" fmla="*/ 96366 h 151802"/>
                <a:gd name="connsiteX27" fmla="*/ 152727 w 351320"/>
                <a:gd name="connsiteY27" fmla="*/ 29994 h 151802"/>
                <a:gd name="connsiteX28" fmla="*/ 203714 w 351320"/>
                <a:gd name="connsiteY28" fmla="*/ 30006 h 151802"/>
                <a:gd name="connsiteX29" fmla="*/ 249481 w 351320"/>
                <a:gd name="connsiteY29" fmla="*/ 108050 h 151802"/>
                <a:gd name="connsiteX30" fmla="*/ 257088 w 351320"/>
                <a:gd name="connsiteY30" fmla="*/ 127159 h 151802"/>
                <a:gd name="connsiteX31" fmla="*/ 176519 w 351320"/>
                <a:gd name="connsiteY31" fmla="*/ 141493 h 151802"/>
                <a:gd name="connsiteX32" fmla="*/ 225221 w 351320"/>
                <a:gd name="connsiteY32" fmla="*/ 141436 h 151802"/>
                <a:gd name="connsiteX33" fmla="*/ 241360 w 351320"/>
                <a:gd name="connsiteY33" fmla="*/ 113898 h 151802"/>
                <a:gd name="connsiteX34" fmla="*/ 194554 w 351320"/>
                <a:gd name="connsiteY34" fmla="*/ 34289 h 151802"/>
                <a:gd name="connsiteX35" fmla="*/ 161990 w 351320"/>
                <a:gd name="connsiteY35" fmla="*/ 33992 h 151802"/>
                <a:gd name="connsiteX36" fmla="*/ 113128 w 351320"/>
                <a:gd name="connsiteY36" fmla="*/ 114686 h 151802"/>
                <a:gd name="connsiteX37" fmla="*/ 128810 w 351320"/>
                <a:gd name="connsiteY37" fmla="*/ 141425 h 151802"/>
                <a:gd name="connsiteX38" fmla="*/ 176519 w 351320"/>
                <a:gd name="connsiteY38" fmla="*/ 141493 h 151802"/>
                <a:gd name="connsiteX39" fmla="*/ 51451 w 351320"/>
                <a:gd name="connsiteY39" fmla="*/ 10646 h 151802"/>
                <a:gd name="connsiteX40" fmla="*/ 51451 w 351320"/>
                <a:gd name="connsiteY40" fmla="*/ 50690 h 151802"/>
                <a:gd name="connsiteX41" fmla="*/ 41777 w 351320"/>
                <a:gd name="connsiteY41" fmla="*/ 44203 h 151802"/>
                <a:gd name="connsiteX42" fmla="*/ 41742 w 351320"/>
                <a:gd name="connsiteY42" fmla="*/ 10691 h 151802"/>
                <a:gd name="connsiteX43" fmla="*/ 10824 w 351320"/>
                <a:gd name="connsiteY43" fmla="*/ 76892 h 151802"/>
                <a:gd name="connsiteX44" fmla="*/ 83603 w 351320"/>
                <a:gd name="connsiteY44" fmla="*/ 76892 h 151802"/>
                <a:gd name="connsiteX45" fmla="*/ 51451 w 351320"/>
                <a:gd name="connsiteY45" fmla="*/ 10657 h 151802"/>
                <a:gd name="connsiteX46" fmla="*/ 267413 w 351320"/>
                <a:gd name="connsiteY46" fmla="*/ 76778 h 151802"/>
                <a:gd name="connsiteX47" fmla="*/ 341015 w 351320"/>
                <a:gd name="connsiteY47" fmla="*/ 76778 h 151802"/>
                <a:gd name="connsiteX48" fmla="*/ 308874 w 351320"/>
                <a:gd name="connsiteY48" fmla="*/ 11194 h 151802"/>
                <a:gd name="connsiteX49" fmla="*/ 308931 w 351320"/>
                <a:gd name="connsiteY49" fmla="*/ 43837 h 151802"/>
                <a:gd name="connsiteX50" fmla="*/ 298549 w 351320"/>
                <a:gd name="connsiteY50" fmla="*/ 49685 h 151802"/>
                <a:gd name="connsiteX51" fmla="*/ 298549 w 351320"/>
                <a:gd name="connsiteY51" fmla="*/ 10760 h 151802"/>
                <a:gd name="connsiteX52" fmla="*/ 267413 w 351320"/>
                <a:gd name="connsiteY52" fmla="*/ 76766 h 15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51320" h="151802">
                  <a:moveTo>
                    <a:pt x="257053" y="127136"/>
                  </a:moveTo>
                  <a:lnTo>
                    <a:pt x="298263" y="127136"/>
                  </a:lnTo>
                  <a:lnTo>
                    <a:pt x="298263" y="87583"/>
                  </a:lnTo>
                  <a:lnTo>
                    <a:pt x="257088" y="87583"/>
                  </a:lnTo>
                  <a:cubicBezTo>
                    <a:pt x="257088" y="71055"/>
                    <a:pt x="255580" y="55385"/>
                    <a:pt x="257430" y="40137"/>
                  </a:cubicBezTo>
                  <a:cubicBezTo>
                    <a:pt x="260354" y="16151"/>
                    <a:pt x="280628" y="-125"/>
                    <a:pt x="304362" y="1"/>
                  </a:cubicBezTo>
                  <a:cubicBezTo>
                    <a:pt x="327594" y="115"/>
                    <a:pt x="347456" y="16231"/>
                    <a:pt x="350380" y="39931"/>
                  </a:cubicBezTo>
                  <a:cubicBezTo>
                    <a:pt x="352265" y="55191"/>
                    <a:pt x="350734" y="70861"/>
                    <a:pt x="350734" y="87331"/>
                  </a:cubicBezTo>
                  <a:lnTo>
                    <a:pt x="309057" y="87331"/>
                  </a:lnTo>
                  <a:lnTo>
                    <a:pt x="309057" y="137541"/>
                  </a:lnTo>
                  <a:cubicBezTo>
                    <a:pt x="292027" y="137541"/>
                    <a:pt x="276185" y="137359"/>
                    <a:pt x="260354" y="137690"/>
                  </a:cubicBezTo>
                  <a:cubicBezTo>
                    <a:pt x="257145" y="137758"/>
                    <a:pt x="253890" y="139574"/>
                    <a:pt x="250794" y="140899"/>
                  </a:cubicBezTo>
                  <a:cubicBezTo>
                    <a:pt x="242845" y="144314"/>
                    <a:pt x="235067" y="150665"/>
                    <a:pt x="227048" y="150939"/>
                  </a:cubicBezTo>
                  <a:cubicBezTo>
                    <a:pt x="193914" y="152093"/>
                    <a:pt x="160700" y="152081"/>
                    <a:pt x="127565" y="150962"/>
                  </a:cubicBezTo>
                  <a:cubicBezTo>
                    <a:pt x="119490" y="150688"/>
                    <a:pt x="111655" y="144509"/>
                    <a:pt x="103648" y="141185"/>
                  </a:cubicBezTo>
                  <a:cubicBezTo>
                    <a:pt x="100244" y="139780"/>
                    <a:pt x="96715" y="137770"/>
                    <a:pt x="93209" y="137701"/>
                  </a:cubicBezTo>
                  <a:cubicBezTo>
                    <a:pt x="76407" y="137336"/>
                    <a:pt x="59583" y="137541"/>
                    <a:pt x="41948" y="137541"/>
                  </a:cubicBezTo>
                  <a:lnTo>
                    <a:pt x="41948" y="87971"/>
                  </a:lnTo>
                  <a:lnTo>
                    <a:pt x="784" y="87971"/>
                  </a:lnTo>
                  <a:cubicBezTo>
                    <a:pt x="784" y="70210"/>
                    <a:pt x="-1272" y="53157"/>
                    <a:pt x="1275" y="36836"/>
                  </a:cubicBezTo>
                  <a:cubicBezTo>
                    <a:pt x="4930" y="13467"/>
                    <a:pt x="25843" y="-913"/>
                    <a:pt x="49726" y="46"/>
                  </a:cubicBezTo>
                  <a:cubicBezTo>
                    <a:pt x="71679" y="926"/>
                    <a:pt x="90901" y="17670"/>
                    <a:pt x="93357" y="40365"/>
                  </a:cubicBezTo>
                  <a:cubicBezTo>
                    <a:pt x="94979" y="55385"/>
                    <a:pt x="93665" y="70724"/>
                    <a:pt x="93665" y="87297"/>
                  </a:cubicBezTo>
                  <a:lnTo>
                    <a:pt x="52319" y="87297"/>
                  </a:lnTo>
                  <a:lnTo>
                    <a:pt x="52319" y="126816"/>
                  </a:lnTo>
                  <a:lnTo>
                    <a:pt x="96601" y="126816"/>
                  </a:lnTo>
                  <a:cubicBezTo>
                    <a:pt x="101980" y="116525"/>
                    <a:pt x="106846" y="106177"/>
                    <a:pt x="112626" y="96366"/>
                  </a:cubicBezTo>
                  <a:cubicBezTo>
                    <a:pt x="125738" y="74094"/>
                    <a:pt x="139090" y="51947"/>
                    <a:pt x="152727" y="29994"/>
                  </a:cubicBezTo>
                  <a:cubicBezTo>
                    <a:pt x="167256" y="6625"/>
                    <a:pt x="189574" y="6591"/>
                    <a:pt x="203714" y="30006"/>
                  </a:cubicBezTo>
                  <a:cubicBezTo>
                    <a:pt x="219305" y="55819"/>
                    <a:pt x="234484" y="81883"/>
                    <a:pt x="249481" y="108050"/>
                  </a:cubicBezTo>
                  <a:cubicBezTo>
                    <a:pt x="252713" y="113681"/>
                    <a:pt x="254381" y="120214"/>
                    <a:pt x="257088" y="127159"/>
                  </a:cubicBezTo>
                  <a:close/>
                  <a:moveTo>
                    <a:pt x="176519" y="141493"/>
                  </a:moveTo>
                  <a:cubicBezTo>
                    <a:pt x="192749" y="141493"/>
                    <a:pt x="208991" y="141710"/>
                    <a:pt x="225221" y="141436"/>
                  </a:cubicBezTo>
                  <a:cubicBezTo>
                    <a:pt x="243930" y="141116"/>
                    <a:pt x="250577" y="130037"/>
                    <a:pt x="241360" y="113898"/>
                  </a:cubicBezTo>
                  <a:cubicBezTo>
                    <a:pt x="226089" y="87171"/>
                    <a:pt x="210498" y="60627"/>
                    <a:pt x="194554" y="34289"/>
                  </a:cubicBezTo>
                  <a:cubicBezTo>
                    <a:pt x="185005" y="18504"/>
                    <a:pt x="171756" y="18355"/>
                    <a:pt x="161990" y="33992"/>
                  </a:cubicBezTo>
                  <a:cubicBezTo>
                    <a:pt x="145326" y="60662"/>
                    <a:pt x="129039" y="87571"/>
                    <a:pt x="113128" y="114686"/>
                  </a:cubicBezTo>
                  <a:cubicBezTo>
                    <a:pt x="103911" y="130391"/>
                    <a:pt x="110364" y="141082"/>
                    <a:pt x="128810" y="141425"/>
                  </a:cubicBezTo>
                  <a:cubicBezTo>
                    <a:pt x="144709" y="141722"/>
                    <a:pt x="160620" y="141482"/>
                    <a:pt x="176519" y="141493"/>
                  </a:cubicBezTo>
                  <a:close/>
                  <a:moveTo>
                    <a:pt x="51451" y="10646"/>
                  </a:moveTo>
                  <a:lnTo>
                    <a:pt x="51451" y="50690"/>
                  </a:lnTo>
                  <a:cubicBezTo>
                    <a:pt x="42039" y="51513"/>
                    <a:pt x="41879" y="51524"/>
                    <a:pt x="41777" y="44203"/>
                  </a:cubicBezTo>
                  <a:cubicBezTo>
                    <a:pt x="41628" y="33112"/>
                    <a:pt x="41742" y="22022"/>
                    <a:pt x="41742" y="10691"/>
                  </a:cubicBezTo>
                  <a:cubicBezTo>
                    <a:pt x="9202" y="17350"/>
                    <a:pt x="6221" y="42809"/>
                    <a:pt x="10824" y="76892"/>
                  </a:cubicBezTo>
                  <a:lnTo>
                    <a:pt x="83603" y="76892"/>
                  </a:lnTo>
                  <a:cubicBezTo>
                    <a:pt x="88868" y="36345"/>
                    <a:pt x="79263" y="15797"/>
                    <a:pt x="51451" y="10657"/>
                  </a:cubicBezTo>
                  <a:close/>
                  <a:moveTo>
                    <a:pt x="267413" y="76778"/>
                  </a:moveTo>
                  <a:lnTo>
                    <a:pt x="341015" y="76778"/>
                  </a:lnTo>
                  <a:cubicBezTo>
                    <a:pt x="344658" y="33775"/>
                    <a:pt x="335201" y="14095"/>
                    <a:pt x="308874" y="11194"/>
                  </a:cubicBezTo>
                  <a:cubicBezTo>
                    <a:pt x="308874" y="22147"/>
                    <a:pt x="308691" y="32998"/>
                    <a:pt x="308931" y="43837"/>
                  </a:cubicBezTo>
                  <a:cubicBezTo>
                    <a:pt x="309091" y="51079"/>
                    <a:pt x="306726" y="53774"/>
                    <a:pt x="298549" y="49685"/>
                  </a:cubicBezTo>
                  <a:lnTo>
                    <a:pt x="298549" y="10760"/>
                  </a:lnTo>
                  <a:cubicBezTo>
                    <a:pt x="271296" y="16014"/>
                    <a:pt x="261474" y="37464"/>
                    <a:pt x="267413" y="76766"/>
                  </a:cubicBezTo>
                  <a:close/>
                </a:path>
              </a:pathLst>
            </a:custGeom>
            <a:grpFill/>
            <a:ln w="1270" cap="flat">
              <a:noFill/>
              <a:prstDash val="solid"/>
              <a:miter/>
            </a:ln>
          </p:spPr>
          <p:txBody>
            <a:bodyPr rtlCol="0" anchor="ctr"/>
            <a:lstStyle/>
            <a:p>
              <a:endParaRPr lang="en-IN"/>
            </a:p>
          </p:txBody>
        </p:sp>
        <p:sp>
          <p:nvSpPr>
            <p:cNvPr id="61" name="Freeform: Shape 60">
              <a:extLst>
                <a:ext uri="{FF2B5EF4-FFF2-40B4-BE49-F238E27FC236}">
                  <a16:creationId xmlns:a16="http://schemas.microsoft.com/office/drawing/2014/main" id="{79D90D1D-EF9D-4197-B9E5-17875A07CA47}"/>
                </a:ext>
              </a:extLst>
            </p:cNvPr>
            <p:cNvSpPr/>
            <p:nvPr/>
          </p:nvSpPr>
          <p:spPr>
            <a:xfrm>
              <a:off x="3532130" y="2670958"/>
              <a:ext cx="317201" cy="164262"/>
            </a:xfrm>
            <a:custGeom>
              <a:avLst/>
              <a:gdLst>
                <a:gd name="connsiteX0" fmla="*/ 146513 w 317201"/>
                <a:gd name="connsiteY0" fmla="*/ 518 h 164262"/>
                <a:gd name="connsiteX1" fmla="*/ 156804 w 317201"/>
                <a:gd name="connsiteY1" fmla="*/ 427 h 164262"/>
                <a:gd name="connsiteX2" fmla="*/ 173492 w 317201"/>
                <a:gd name="connsiteY2" fmla="*/ 13482 h 164262"/>
                <a:gd name="connsiteX3" fmla="*/ 191903 w 317201"/>
                <a:gd name="connsiteY3" fmla="*/ 21009 h 164262"/>
                <a:gd name="connsiteX4" fmla="*/ 202811 w 317201"/>
                <a:gd name="connsiteY4" fmla="*/ 13470 h 164262"/>
                <a:gd name="connsiteX5" fmla="*/ 219590 w 317201"/>
                <a:gd name="connsiteY5" fmla="*/ 31414 h 164262"/>
                <a:gd name="connsiteX6" fmla="*/ 212668 w 317201"/>
                <a:gd name="connsiteY6" fmla="*/ 42219 h 164262"/>
                <a:gd name="connsiteX7" fmla="*/ 220755 w 317201"/>
                <a:gd name="connsiteY7" fmla="*/ 60505 h 164262"/>
                <a:gd name="connsiteX8" fmla="*/ 235534 w 317201"/>
                <a:gd name="connsiteY8" fmla="*/ 70727 h 164262"/>
                <a:gd name="connsiteX9" fmla="*/ 292061 w 317201"/>
                <a:gd name="connsiteY9" fmla="*/ 70727 h 164262"/>
                <a:gd name="connsiteX10" fmla="*/ 291912 w 317201"/>
                <a:gd name="connsiteY10" fmla="*/ 94976 h 164262"/>
                <a:gd name="connsiteX11" fmla="*/ 300650 w 317201"/>
                <a:gd name="connsiteY11" fmla="*/ 107997 h 164262"/>
                <a:gd name="connsiteX12" fmla="*/ 316332 w 317201"/>
                <a:gd name="connsiteY12" fmla="*/ 141188 h 164262"/>
                <a:gd name="connsiteX13" fmla="*/ 287480 w 317201"/>
                <a:gd name="connsiteY13" fmla="*/ 164123 h 164262"/>
                <a:gd name="connsiteX14" fmla="*/ 258092 w 317201"/>
                <a:gd name="connsiteY14" fmla="*/ 141862 h 164262"/>
                <a:gd name="connsiteX15" fmla="*/ 273055 w 317201"/>
                <a:gd name="connsiteY15" fmla="*/ 108408 h 164262"/>
                <a:gd name="connsiteX16" fmla="*/ 282158 w 317201"/>
                <a:gd name="connsiteY16" fmla="*/ 92577 h 164262"/>
                <a:gd name="connsiteX17" fmla="*/ 282089 w 317201"/>
                <a:gd name="connsiteY17" fmla="*/ 80573 h 164262"/>
                <a:gd name="connsiteX18" fmla="*/ 237682 w 317201"/>
                <a:gd name="connsiteY18" fmla="*/ 80642 h 164262"/>
                <a:gd name="connsiteX19" fmla="*/ 234404 w 317201"/>
                <a:gd name="connsiteY19" fmla="*/ 82126 h 164262"/>
                <a:gd name="connsiteX20" fmla="*/ 220606 w 317201"/>
                <a:gd name="connsiteY20" fmla="*/ 90076 h 164262"/>
                <a:gd name="connsiteX21" fmla="*/ 212942 w 317201"/>
                <a:gd name="connsiteY21" fmla="*/ 108511 h 164262"/>
                <a:gd name="connsiteX22" fmla="*/ 220481 w 317201"/>
                <a:gd name="connsiteY22" fmla="*/ 119304 h 164262"/>
                <a:gd name="connsiteX23" fmla="*/ 215866 w 317201"/>
                <a:gd name="connsiteY23" fmla="*/ 124809 h 164262"/>
                <a:gd name="connsiteX24" fmla="*/ 189882 w 317201"/>
                <a:gd name="connsiteY24" fmla="*/ 128316 h 164262"/>
                <a:gd name="connsiteX25" fmla="*/ 173971 w 317201"/>
                <a:gd name="connsiteY25" fmla="*/ 135797 h 164262"/>
                <a:gd name="connsiteX26" fmla="*/ 171401 w 317201"/>
                <a:gd name="connsiteY26" fmla="*/ 150371 h 164262"/>
                <a:gd name="connsiteX27" fmla="*/ 147381 w 317201"/>
                <a:gd name="connsiteY27" fmla="*/ 150371 h 164262"/>
                <a:gd name="connsiteX28" fmla="*/ 114201 w 317201"/>
                <a:gd name="connsiteY28" fmla="*/ 137796 h 164262"/>
                <a:gd name="connsiteX29" fmla="*/ 98074 w 317201"/>
                <a:gd name="connsiteY29" fmla="*/ 119281 h 164262"/>
                <a:gd name="connsiteX30" fmla="*/ 103191 w 317201"/>
                <a:gd name="connsiteY30" fmla="*/ 111240 h 164262"/>
                <a:gd name="connsiteX31" fmla="*/ 94248 w 317201"/>
                <a:gd name="connsiteY31" fmla="*/ 90453 h 164262"/>
                <a:gd name="connsiteX32" fmla="*/ 82278 w 317201"/>
                <a:gd name="connsiteY32" fmla="*/ 81007 h 164262"/>
                <a:gd name="connsiteX33" fmla="*/ 34912 w 317201"/>
                <a:gd name="connsiteY33" fmla="*/ 81007 h 164262"/>
                <a:gd name="connsiteX34" fmla="*/ 35266 w 317201"/>
                <a:gd name="connsiteY34" fmla="*/ 99979 h 164262"/>
                <a:gd name="connsiteX35" fmla="*/ 42873 w 317201"/>
                <a:gd name="connsiteY35" fmla="*/ 107151 h 164262"/>
                <a:gd name="connsiteX36" fmla="*/ 60051 w 317201"/>
                <a:gd name="connsiteY36" fmla="*/ 136277 h 164262"/>
                <a:gd name="connsiteX37" fmla="*/ 39195 w 317201"/>
                <a:gd name="connsiteY37" fmla="*/ 162821 h 164262"/>
                <a:gd name="connsiteX38" fmla="*/ 6894 w 317201"/>
                <a:gd name="connsiteY38" fmla="*/ 153272 h 164262"/>
                <a:gd name="connsiteX39" fmla="*/ 17733 w 317201"/>
                <a:gd name="connsiteY39" fmla="*/ 107425 h 164262"/>
                <a:gd name="connsiteX40" fmla="*/ 25020 w 317201"/>
                <a:gd name="connsiteY40" fmla="*/ 95547 h 164262"/>
                <a:gd name="connsiteX41" fmla="*/ 24918 w 317201"/>
                <a:gd name="connsiteY41" fmla="*/ 70556 h 164262"/>
                <a:gd name="connsiteX42" fmla="*/ 74248 w 317201"/>
                <a:gd name="connsiteY42" fmla="*/ 70533 h 164262"/>
                <a:gd name="connsiteX43" fmla="*/ 84425 w 317201"/>
                <a:gd name="connsiteY43" fmla="*/ 65519 h 164262"/>
                <a:gd name="connsiteX44" fmla="*/ 95824 w 317201"/>
                <a:gd name="connsiteY44" fmla="*/ 61339 h 164262"/>
                <a:gd name="connsiteX45" fmla="*/ 103396 w 317201"/>
                <a:gd name="connsiteY45" fmla="*/ 41579 h 164262"/>
                <a:gd name="connsiteX46" fmla="*/ 96772 w 317201"/>
                <a:gd name="connsiteY46" fmla="*/ 31939 h 164262"/>
                <a:gd name="connsiteX47" fmla="*/ 113802 w 317201"/>
                <a:gd name="connsiteY47" fmla="*/ 14978 h 164262"/>
                <a:gd name="connsiteX48" fmla="*/ 146513 w 317201"/>
                <a:gd name="connsiteY48" fmla="*/ 529 h 164262"/>
                <a:gd name="connsiteX49" fmla="*/ 201235 w 317201"/>
                <a:gd name="connsiteY49" fmla="*/ 27119 h 164262"/>
                <a:gd name="connsiteX50" fmla="*/ 178106 w 317201"/>
                <a:gd name="connsiteY50" fmla="*/ 33493 h 164262"/>
                <a:gd name="connsiteX51" fmla="*/ 162892 w 317201"/>
                <a:gd name="connsiteY51" fmla="*/ 14692 h 164262"/>
                <a:gd name="connsiteX52" fmla="*/ 155320 w 317201"/>
                <a:gd name="connsiteY52" fmla="*/ 9815 h 164262"/>
                <a:gd name="connsiteX53" fmla="*/ 149060 w 317201"/>
                <a:gd name="connsiteY53" fmla="*/ 28410 h 164262"/>
                <a:gd name="connsiteX54" fmla="*/ 131163 w 317201"/>
                <a:gd name="connsiteY54" fmla="*/ 36040 h 164262"/>
                <a:gd name="connsiteX55" fmla="*/ 120038 w 317201"/>
                <a:gd name="connsiteY55" fmla="*/ 30374 h 164262"/>
                <a:gd name="connsiteX56" fmla="*/ 112374 w 317201"/>
                <a:gd name="connsiteY56" fmla="*/ 29529 h 164262"/>
                <a:gd name="connsiteX57" fmla="*/ 113128 w 317201"/>
                <a:gd name="connsiteY57" fmla="*/ 37867 h 164262"/>
                <a:gd name="connsiteX58" fmla="*/ 118953 w 317201"/>
                <a:gd name="connsiteY58" fmla="*/ 48786 h 164262"/>
                <a:gd name="connsiteX59" fmla="*/ 111563 w 317201"/>
                <a:gd name="connsiteY59" fmla="*/ 66924 h 164262"/>
                <a:gd name="connsiteX60" fmla="*/ 100678 w 317201"/>
                <a:gd name="connsiteY60" fmla="*/ 70545 h 164262"/>
                <a:gd name="connsiteX61" fmla="*/ 93505 w 317201"/>
                <a:gd name="connsiteY61" fmla="*/ 75719 h 164262"/>
                <a:gd name="connsiteX62" fmla="*/ 100952 w 317201"/>
                <a:gd name="connsiteY62" fmla="*/ 81407 h 164262"/>
                <a:gd name="connsiteX63" fmla="*/ 112351 w 317201"/>
                <a:gd name="connsiteY63" fmla="*/ 85678 h 164262"/>
                <a:gd name="connsiteX64" fmla="*/ 112785 w 317201"/>
                <a:gd name="connsiteY64" fmla="*/ 114644 h 164262"/>
                <a:gd name="connsiteX65" fmla="*/ 110398 w 317201"/>
                <a:gd name="connsiteY65" fmla="*/ 118756 h 164262"/>
                <a:gd name="connsiteX66" fmla="*/ 121374 w 317201"/>
                <a:gd name="connsiteY66" fmla="*/ 121063 h 164262"/>
                <a:gd name="connsiteX67" fmla="*/ 133127 w 317201"/>
                <a:gd name="connsiteY67" fmla="*/ 114952 h 164262"/>
                <a:gd name="connsiteX68" fmla="*/ 153641 w 317201"/>
                <a:gd name="connsiteY68" fmla="*/ 133467 h 164262"/>
                <a:gd name="connsiteX69" fmla="*/ 159420 w 317201"/>
                <a:gd name="connsiteY69" fmla="*/ 140811 h 164262"/>
                <a:gd name="connsiteX70" fmla="*/ 164114 w 317201"/>
                <a:gd name="connsiteY70" fmla="*/ 133490 h 164262"/>
                <a:gd name="connsiteX71" fmla="*/ 168786 w 317201"/>
                <a:gd name="connsiteY71" fmla="*/ 121349 h 164262"/>
                <a:gd name="connsiteX72" fmla="*/ 197100 w 317201"/>
                <a:gd name="connsiteY72" fmla="*/ 120995 h 164262"/>
                <a:gd name="connsiteX73" fmla="*/ 207277 w 317201"/>
                <a:gd name="connsiteY73" fmla="*/ 118116 h 164262"/>
                <a:gd name="connsiteX74" fmla="*/ 204947 w 317201"/>
                <a:gd name="connsiteY74" fmla="*/ 114461 h 164262"/>
                <a:gd name="connsiteX75" fmla="*/ 217796 w 317201"/>
                <a:gd name="connsiteY75" fmla="*/ 80379 h 164262"/>
                <a:gd name="connsiteX76" fmla="*/ 223690 w 317201"/>
                <a:gd name="connsiteY76" fmla="*/ 75502 h 164262"/>
                <a:gd name="connsiteX77" fmla="*/ 217134 w 317201"/>
                <a:gd name="connsiteY77" fmla="*/ 70316 h 164262"/>
                <a:gd name="connsiteX78" fmla="*/ 202948 w 317201"/>
                <a:gd name="connsiteY78" fmla="*/ 38998 h 164262"/>
                <a:gd name="connsiteX79" fmla="*/ 201224 w 317201"/>
                <a:gd name="connsiteY79" fmla="*/ 27108 h 164262"/>
                <a:gd name="connsiteX80" fmla="*/ 30160 w 317201"/>
                <a:gd name="connsiteY80" fmla="*/ 154152 h 164262"/>
                <a:gd name="connsiteX81" fmla="*/ 50125 w 317201"/>
                <a:gd name="connsiteY81" fmla="*/ 133958 h 164262"/>
                <a:gd name="connsiteX82" fmla="*/ 30446 w 317201"/>
                <a:gd name="connsiteY82" fmla="*/ 114267 h 164262"/>
                <a:gd name="connsiteX83" fmla="*/ 10241 w 317201"/>
                <a:gd name="connsiteY83" fmla="*/ 134152 h 164262"/>
                <a:gd name="connsiteX84" fmla="*/ 30160 w 317201"/>
                <a:gd name="connsiteY84" fmla="*/ 154140 h 164262"/>
                <a:gd name="connsiteX85" fmla="*/ 287069 w 317201"/>
                <a:gd name="connsiteY85" fmla="*/ 154152 h 164262"/>
                <a:gd name="connsiteX86" fmla="*/ 307137 w 317201"/>
                <a:gd name="connsiteY86" fmla="*/ 134141 h 164262"/>
                <a:gd name="connsiteX87" fmla="*/ 286727 w 317201"/>
                <a:gd name="connsiteY87" fmla="*/ 114267 h 164262"/>
                <a:gd name="connsiteX88" fmla="*/ 267253 w 317201"/>
                <a:gd name="connsiteY88" fmla="*/ 133992 h 164262"/>
                <a:gd name="connsiteX89" fmla="*/ 287058 w 317201"/>
                <a:gd name="connsiteY89" fmla="*/ 154163 h 16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7201" h="164262">
                  <a:moveTo>
                    <a:pt x="146513" y="518"/>
                  </a:moveTo>
                  <a:cubicBezTo>
                    <a:pt x="150237" y="518"/>
                    <a:pt x="153606" y="986"/>
                    <a:pt x="156804" y="427"/>
                  </a:cubicBezTo>
                  <a:cubicBezTo>
                    <a:pt x="167381" y="-1401"/>
                    <a:pt x="172178" y="2585"/>
                    <a:pt x="173492" y="13482"/>
                  </a:cubicBezTo>
                  <a:cubicBezTo>
                    <a:pt x="174771" y="24115"/>
                    <a:pt x="183143" y="27005"/>
                    <a:pt x="191903" y="21009"/>
                  </a:cubicBezTo>
                  <a:cubicBezTo>
                    <a:pt x="195398" y="18622"/>
                    <a:pt x="198871" y="16189"/>
                    <a:pt x="202811" y="13470"/>
                  </a:cubicBezTo>
                  <a:cubicBezTo>
                    <a:pt x="208442" y="19490"/>
                    <a:pt x="213616" y="25029"/>
                    <a:pt x="219590" y="31414"/>
                  </a:cubicBezTo>
                  <a:cubicBezTo>
                    <a:pt x="217534" y="34612"/>
                    <a:pt x="215090" y="38404"/>
                    <a:pt x="212668" y="42219"/>
                  </a:cubicBezTo>
                  <a:cubicBezTo>
                    <a:pt x="206763" y="51539"/>
                    <a:pt x="209915" y="58643"/>
                    <a:pt x="220755" y="60505"/>
                  </a:cubicBezTo>
                  <a:cubicBezTo>
                    <a:pt x="228613" y="61845"/>
                    <a:pt x="233539" y="65253"/>
                    <a:pt x="235534" y="70727"/>
                  </a:cubicBezTo>
                  <a:lnTo>
                    <a:pt x="292061" y="70727"/>
                  </a:lnTo>
                  <a:cubicBezTo>
                    <a:pt x="292061" y="79317"/>
                    <a:pt x="292575" y="87198"/>
                    <a:pt x="291912" y="94976"/>
                  </a:cubicBezTo>
                  <a:cubicBezTo>
                    <a:pt x="291295" y="102171"/>
                    <a:pt x="294299" y="105153"/>
                    <a:pt x="300650" y="107997"/>
                  </a:cubicBezTo>
                  <a:cubicBezTo>
                    <a:pt x="313408" y="113707"/>
                    <a:pt x="319621" y="128099"/>
                    <a:pt x="316332" y="141188"/>
                  </a:cubicBezTo>
                  <a:cubicBezTo>
                    <a:pt x="312917" y="154803"/>
                    <a:pt x="301335" y="163997"/>
                    <a:pt x="287480" y="164123"/>
                  </a:cubicBezTo>
                  <a:cubicBezTo>
                    <a:pt x="273546" y="164237"/>
                    <a:pt x="261656" y="155237"/>
                    <a:pt x="258092" y="141862"/>
                  </a:cubicBezTo>
                  <a:cubicBezTo>
                    <a:pt x="254586" y="128704"/>
                    <a:pt x="260320" y="113787"/>
                    <a:pt x="273055" y="108408"/>
                  </a:cubicBezTo>
                  <a:cubicBezTo>
                    <a:pt x="281256" y="104936"/>
                    <a:pt x="283072" y="100253"/>
                    <a:pt x="282158" y="92577"/>
                  </a:cubicBezTo>
                  <a:cubicBezTo>
                    <a:pt x="281735" y="89036"/>
                    <a:pt x="282089" y="85404"/>
                    <a:pt x="282089" y="80573"/>
                  </a:cubicBezTo>
                  <a:cubicBezTo>
                    <a:pt x="266659" y="80573"/>
                    <a:pt x="252176" y="80539"/>
                    <a:pt x="237682" y="80642"/>
                  </a:cubicBezTo>
                  <a:cubicBezTo>
                    <a:pt x="236540" y="80642"/>
                    <a:pt x="234472" y="81498"/>
                    <a:pt x="234404" y="82126"/>
                  </a:cubicBezTo>
                  <a:cubicBezTo>
                    <a:pt x="233410" y="91092"/>
                    <a:pt x="225666" y="88785"/>
                    <a:pt x="220606" y="90076"/>
                  </a:cubicBezTo>
                  <a:cubicBezTo>
                    <a:pt x="209459" y="92943"/>
                    <a:pt x="206557" y="99225"/>
                    <a:pt x="212942" y="108511"/>
                  </a:cubicBezTo>
                  <a:cubicBezTo>
                    <a:pt x="215364" y="112028"/>
                    <a:pt x="217831" y="115512"/>
                    <a:pt x="220481" y="119304"/>
                  </a:cubicBezTo>
                  <a:cubicBezTo>
                    <a:pt x="218779" y="121360"/>
                    <a:pt x="217442" y="123199"/>
                    <a:pt x="215866" y="124809"/>
                  </a:cubicBezTo>
                  <a:cubicBezTo>
                    <a:pt x="208145" y="132736"/>
                    <a:pt x="199484" y="133904"/>
                    <a:pt x="189882" y="128316"/>
                  </a:cubicBezTo>
                  <a:cubicBezTo>
                    <a:pt x="182435" y="123987"/>
                    <a:pt x="175593" y="127185"/>
                    <a:pt x="173971" y="135797"/>
                  </a:cubicBezTo>
                  <a:cubicBezTo>
                    <a:pt x="173058" y="140628"/>
                    <a:pt x="172258" y="145483"/>
                    <a:pt x="171401" y="150371"/>
                  </a:cubicBezTo>
                  <a:lnTo>
                    <a:pt x="147381" y="150371"/>
                  </a:lnTo>
                  <a:cubicBezTo>
                    <a:pt x="141770" y="131457"/>
                    <a:pt x="130709" y="127265"/>
                    <a:pt x="114201" y="137796"/>
                  </a:cubicBezTo>
                  <a:cubicBezTo>
                    <a:pt x="109142" y="131994"/>
                    <a:pt x="103956" y="126043"/>
                    <a:pt x="98074" y="119281"/>
                  </a:cubicBezTo>
                  <a:cubicBezTo>
                    <a:pt x="99342" y="117282"/>
                    <a:pt x="101238" y="114244"/>
                    <a:pt x="103191" y="111240"/>
                  </a:cubicBezTo>
                  <a:cubicBezTo>
                    <a:pt x="111346" y="98722"/>
                    <a:pt x="108787" y="92463"/>
                    <a:pt x="94248" y="90453"/>
                  </a:cubicBezTo>
                  <a:cubicBezTo>
                    <a:pt x="88046" y="89596"/>
                    <a:pt x="82255" y="88979"/>
                    <a:pt x="82278" y="81007"/>
                  </a:cubicBezTo>
                  <a:lnTo>
                    <a:pt x="34912" y="81007"/>
                  </a:lnTo>
                  <a:cubicBezTo>
                    <a:pt x="34912" y="87654"/>
                    <a:pt x="34101" y="94005"/>
                    <a:pt x="35266" y="99979"/>
                  </a:cubicBezTo>
                  <a:cubicBezTo>
                    <a:pt x="35814" y="102800"/>
                    <a:pt x="39823" y="105541"/>
                    <a:pt x="42873" y="107151"/>
                  </a:cubicBezTo>
                  <a:cubicBezTo>
                    <a:pt x="53975" y="113034"/>
                    <a:pt x="60953" y="124410"/>
                    <a:pt x="60051" y="136277"/>
                  </a:cubicBezTo>
                  <a:cubicBezTo>
                    <a:pt x="59126" y="148487"/>
                    <a:pt x="50856" y="158995"/>
                    <a:pt x="39195" y="162821"/>
                  </a:cubicBezTo>
                  <a:cubicBezTo>
                    <a:pt x="27636" y="166601"/>
                    <a:pt x="14707" y="162787"/>
                    <a:pt x="6894" y="153272"/>
                  </a:cubicBezTo>
                  <a:cubicBezTo>
                    <a:pt x="-5578" y="138093"/>
                    <a:pt x="-633" y="115478"/>
                    <a:pt x="17733" y="107425"/>
                  </a:cubicBezTo>
                  <a:cubicBezTo>
                    <a:pt x="23901" y="104719"/>
                    <a:pt x="25329" y="101486"/>
                    <a:pt x="25020" y="95547"/>
                  </a:cubicBezTo>
                  <a:cubicBezTo>
                    <a:pt x="24609" y="87677"/>
                    <a:pt x="24918" y="79773"/>
                    <a:pt x="24918" y="70556"/>
                  </a:cubicBezTo>
                  <a:cubicBezTo>
                    <a:pt x="42005" y="70556"/>
                    <a:pt x="58121" y="70590"/>
                    <a:pt x="74248" y="70533"/>
                  </a:cubicBezTo>
                  <a:cubicBezTo>
                    <a:pt x="78303" y="70522"/>
                    <a:pt x="82289" y="71607"/>
                    <a:pt x="84425" y="65519"/>
                  </a:cubicBezTo>
                  <a:cubicBezTo>
                    <a:pt x="85282" y="63075"/>
                    <a:pt x="91769" y="62321"/>
                    <a:pt x="95824" y="61339"/>
                  </a:cubicBezTo>
                  <a:cubicBezTo>
                    <a:pt x="107588" y="58483"/>
                    <a:pt x="110329" y="51528"/>
                    <a:pt x="103396" y="41579"/>
                  </a:cubicBezTo>
                  <a:cubicBezTo>
                    <a:pt x="101146" y="38347"/>
                    <a:pt x="98931" y="35080"/>
                    <a:pt x="96772" y="31939"/>
                  </a:cubicBezTo>
                  <a:cubicBezTo>
                    <a:pt x="102711" y="26034"/>
                    <a:pt x="108273" y="20483"/>
                    <a:pt x="113802" y="14978"/>
                  </a:cubicBezTo>
                  <a:cubicBezTo>
                    <a:pt x="130180" y="23704"/>
                    <a:pt x="141085" y="18888"/>
                    <a:pt x="146513" y="529"/>
                  </a:cubicBezTo>
                  <a:close/>
                  <a:moveTo>
                    <a:pt x="201235" y="27119"/>
                  </a:moveTo>
                  <a:cubicBezTo>
                    <a:pt x="193491" y="30260"/>
                    <a:pt x="189471" y="39158"/>
                    <a:pt x="178106" y="33493"/>
                  </a:cubicBezTo>
                  <a:cubicBezTo>
                    <a:pt x="168969" y="28935"/>
                    <a:pt x="163977" y="24618"/>
                    <a:pt x="162892" y="14692"/>
                  </a:cubicBezTo>
                  <a:cubicBezTo>
                    <a:pt x="162687" y="12808"/>
                    <a:pt x="157935" y="11414"/>
                    <a:pt x="155320" y="9815"/>
                  </a:cubicBezTo>
                  <a:cubicBezTo>
                    <a:pt x="152898" y="17685"/>
                    <a:pt x="152715" y="24823"/>
                    <a:pt x="149060" y="28410"/>
                  </a:cubicBezTo>
                  <a:cubicBezTo>
                    <a:pt x="144675" y="32693"/>
                    <a:pt x="137479" y="35057"/>
                    <a:pt x="131163" y="36040"/>
                  </a:cubicBezTo>
                  <a:cubicBezTo>
                    <a:pt x="127850" y="36554"/>
                    <a:pt x="123944" y="31996"/>
                    <a:pt x="120038" y="30374"/>
                  </a:cubicBezTo>
                  <a:cubicBezTo>
                    <a:pt x="117754" y="29426"/>
                    <a:pt x="114944" y="29769"/>
                    <a:pt x="112374" y="29529"/>
                  </a:cubicBezTo>
                  <a:cubicBezTo>
                    <a:pt x="112579" y="32328"/>
                    <a:pt x="112123" y="35400"/>
                    <a:pt x="113128" y="37867"/>
                  </a:cubicBezTo>
                  <a:cubicBezTo>
                    <a:pt x="114704" y="41739"/>
                    <a:pt x="119433" y="45531"/>
                    <a:pt x="118953" y="48786"/>
                  </a:cubicBezTo>
                  <a:cubicBezTo>
                    <a:pt x="118028" y="55125"/>
                    <a:pt x="115206" y="61613"/>
                    <a:pt x="111563" y="66924"/>
                  </a:cubicBezTo>
                  <a:cubicBezTo>
                    <a:pt x="109850" y="69414"/>
                    <a:pt x="104230" y="68980"/>
                    <a:pt x="100678" y="70545"/>
                  </a:cubicBezTo>
                  <a:cubicBezTo>
                    <a:pt x="98040" y="71710"/>
                    <a:pt x="95881" y="73948"/>
                    <a:pt x="93505" y="75719"/>
                  </a:cubicBezTo>
                  <a:cubicBezTo>
                    <a:pt x="95972" y="77649"/>
                    <a:pt x="98200" y="80059"/>
                    <a:pt x="100952" y="81407"/>
                  </a:cubicBezTo>
                  <a:cubicBezTo>
                    <a:pt x="104630" y="83200"/>
                    <a:pt x="110170" y="82972"/>
                    <a:pt x="112351" y="85678"/>
                  </a:cubicBezTo>
                  <a:cubicBezTo>
                    <a:pt x="119992" y="95159"/>
                    <a:pt x="119615" y="103896"/>
                    <a:pt x="112785" y="114644"/>
                  </a:cubicBezTo>
                  <a:cubicBezTo>
                    <a:pt x="111906" y="116037"/>
                    <a:pt x="111129" y="117488"/>
                    <a:pt x="110398" y="118756"/>
                  </a:cubicBezTo>
                  <a:cubicBezTo>
                    <a:pt x="113196" y="124604"/>
                    <a:pt x="116543" y="124832"/>
                    <a:pt x="121374" y="121063"/>
                  </a:cubicBezTo>
                  <a:cubicBezTo>
                    <a:pt x="124869" y="118345"/>
                    <a:pt x="129301" y="114735"/>
                    <a:pt x="133127" y="114952"/>
                  </a:cubicBezTo>
                  <a:cubicBezTo>
                    <a:pt x="143407" y="115523"/>
                    <a:pt x="150762" y="123496"/>
                    <a:pt x="153641" y="133467"/>
                  </a:cubicBezTo>
                  <a:cubicBezTo>
                    <a:pt x="154440" y="136243"/>
                    <a:pt x="157433" y="138378"/>
                    <a:pt x="159420" y="140811"/>
                  </a:cubicBezTo>
                  <a:cubicBezTo>
                    <a:pt x="161008" y="138378"/>
                    <a:pt x="162961" y="136117"/>
                    <a:pt x="164114" y="133490"/>
                  </a:cubicBezTo>
                  <a:cubicBezTo>
                    <a:pt x="165885" y="129424"/>
                    <a:pt x="165953" y="122719"/>
                    <a:pt x="168786" y="121349"/>
                  </a:cubicBezTo>
                  <a:cubicBezTo>
                    <a:pt x="177695" y="117031"/>
                    <a:pt x="187369" y="110304"/>
                    <a:pt x="197100" y="120995"/>
                  </a:cubicBezTo>
                  <a:cubicBezTo>
                    <a:pt x="201623" y="125963"/>
                    <a:pt x="204981" y="123119"/>
                    <a:pt x="207277" y="118116"/>
                  </a:cubicBezTo>
                  <a:cubicBezTo>
                    <a:pt x="206363" y="116677"/>
                    <a:pt x="205689" y="115546"/>
                    <a:pt x="204947" y="114461"/>
                  </a:cubicBezTo>
                  <a:cubicBezTo>
                    <a:pt x="193914" y="98471"/>
                    <a:pt x="198848" y="85656"/>
                    <a:pt x="217796" y="80379"/>
                  </a:cubicBezTo>
                  <a:cubicBezTo>
                    <a:pt x="220047" y="79751"/>
                    <a:pt x="221737" y="77169"/>
                    <a:pt x="223690" y="75502"/>
                  </a:cubicBezTo>
                  <a:cubicBezTo>
                    <a:pt x="221520" y="73720"/>
                    <a:pt x="219590" y="70865"/>
                    <a:pt x="217134" y="70316"/>
                  </a:cubicBezTo>
                  <a:cubicBezTo>
                    <a:pt x="201098" y="66707"/>
                    <a:pt x="194325" y="52281"/>
                    <a:pt x="202948" y="38998"/>
                  </a:cubicBezTo>
                  <a:cubicBezTo>
                    <a:pt x="205884" y="34486"/>
                    <a:pt x="208739" y="30386"/>
                    <a:pt x="201224" y="27108"/>
                  </a:cubicBezTo>
                  <a:close/>
                  <a:moveTo>
                    <a:pt x="30160" y="154152"/>
                  </a:moveTo>
                  <a:cubicBezTo>
                    <a:pt x="41331" y="154106"/>
                    <a:pt x="50354" y="144980"/>
                    <a:pt x="50125" y="133958"/>
                  </a:cubicBezTo>
                  <a:cubicBezTo>
                    <a:pt x="49908" y="123462"/>
                    <a:pt x="40942" y="114496"/>
                    <a:pt x="30446" y="114267"/>
                  </a:cubicBezTo>
                  <a:cubicBezTo>
                    <a:pt x="19344" y="114027"/>
                    <a:pt x="10298" y="122936"/>
                    <a:pt x="10241" y="134152"/>
                  </a:cubicBezTo>
                  <a:cubicBezTo>
                    <a:pt x="10184" y="145563"/>
                    <a:pt x="18784" y="154186"/>
                    <a:pt x="30160" y="154140"/>
                  </a:cubicBezTo>
                  <a:close/>
                  <a:moveTo>
                    <a:pt x="287069" y="154152"/>
                  </a:moveTo>
                  <a:cubicBezTo>
                    <a:pt x="298343" y="154186"/>
                    <a:pt x="307240" y="145323"/>
                    <a:pt x="307137" y="134141"/>
                  </a:cubicBezTo>
                  <a:cubicBezTo>
                    <a:pt x="307046" y="123176"/>
                    <a:pt x="297646" y="114016"/>
                    <a:pt x="286727" y="114267"/>
                  </a:cubicBezTo>
                  <a:cubicBezTo>
                    <a:pt x="276059" y="114507"/>
                    <a:pt x="267412" y="123267"/>
                    <a:pt x="267253" y="133992"/>
                  </a:cubicBezTo>
                  <a:cubicBezTo>
                    <a:pt x="267081" y="145311"/>
                    <a:pt x="275739" y="154118"/>
                    <a:pt x="287058" y="154163"/>
                  </a:cubicBezTo>
                  <a:close/>
                </a:path>
              </a:pathLst>
            </a:custGeom>
            <a:grpFill/>
            <a:ln w="1270" cap="flat">
              <a:noFill/>
              <a:prstDash val="solid"/>
              <a:miter/>
            </a:ln>
          </p:spPr>
          <p:txBody>
            <a:bodyPr rtlCol="0" anchor="ctr"/>
            <a:lstStyle/>
            <a:p>
              <a:endParaRPr lang="en-IN"/>
            </a:p>
          </p:txBody>
        </p:sp>
        <p:sp>
          <p:nvSpPr>
            <p:cNvPr id="62" name="Freeform: Shape 61">
              <a:extLst>
                <a:ext uri="{FF2B5EF4-FFF2-40B4-BE49-F238E27FC236}">
                  <a16:creationId xmlns:a16="http://schemas.microsoft.com/office/drawing/2014/main" id="{902CCDB2-BB2B-493C-8EF7-FD1802CED8FE}"/>
                </a:ext>
              </a:extLst>
            </p:cNvPr>
            <p:cNvSpPr/>
            <p:nvPr/>
          </p:nvSpPr>
          <p:spPr>
            <a:xfrm>
              <a:off x="3677616" y="2880825"/>
              <a:ext cx="31855" cy="57382"/>
            </a:xfrm>
            <a:custGeom>
              <a:avLst/>
              <a:gdLst>
                <a:gd name="connsiteX0" fmla="*/ 6693 w 31855"/>
                <a:gd name="connsiteY0" fmla="*/ 57383 h 57382"/>
                <a:gd name="connsiteX1" fmla="*/ 0 w 31855"/>
                <a:gd name="connsiteY1" fmla="*/ 0 h 57382"/>
                <a:gd name="connsiteX2" fmla="*/ 31855 w 31855"/>
                <a:gd name="connsiteY2" fmla="*/ 0 h 57382"/>
                <a:gd name="connsiteX3" fmla="*/ 24488 w 31855"/>
                <a:gd name="connsiteY3" fmla="*/ 57383 h 57382"/>
                <a:gd name="connsiteX4" fmla="*/ 6682 w 31855"/>
                <a:gd name="connsiteY4" fmla="*/ 57383 h 57382"/>
                <a:gd name="connsiteX5" fmla="*/ 14677 w 31855"/>
                <a:gd name="connsiteY5" fmla="*/ 40718 h 57382"/>
                <a:gd name="connsiteX6" fmla="*/ 16402 w 31855"/>
                <a:gd name="connsiteY6" fmla="*/ 41141 h 57382"/>
                <a:gd name="connsiteX7" fmla="*/ 20708 w 31855"/>
                <a:gd name="connsiteY7" fmla="*/ 9160 h 57382"/>
                <a:gd name="connsiteX8" fmla="*/ 11330 w 31855"/>
                <a:gd name="connsiteY8" fmla="*/ 10165 h 57382"/>
                <a:gd name="connsiteX9" fmla="*/ 14677 w 31855"/>
                <a:gd name="connsiteY9" fmla="*/ 40718 h 5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55" h="57382">
                  <a:moveTo>
                    <a:pt x="6693" y="57383"/>
                  </a:moveTo>
                  <a:cubicBezTo>
                    <a:pt x="4455" y="38160"/>
                    <a:pt x="2273" y="19508"/>
                    <a:pt x="0" y="0"/>
                  </a:cubicBezTo>
                  <a:lnTo>
                    <a:pt x="31855" y="0"/>
                  </a:lnTo>
                  <a:cubicBezTo>
                    <a:pt x="29377" y="19303"/>
                    <a:pt x="26955" y="38160"/>
                    <a:pt x="24488" y="57383"/>
                  </a:cubicBezTo>
                  <a:lnTo>
                    <a:pt x="6682" y="57383"/>
                  </a:lnTo>
                  <a:close/>
                  <a:moveTo>
                    <a:pt x="14677" y="40718"/>
                  </a:moveTo>
                  <a:cubicBezTo>
                    <a:pt x="15248" y="40856"/>
                    <a:pt x="15831" y="41004"/>
                    <a:pt x="16402" y="41141"/>
                  </a:cubicBezTo>
                  <a:cubicBezTo>
                    <a:pt x="17784" y="30862"/>
                    <a:pt x="19166" y="20571"/>
                    <a:pt x="20708" y="9160"/>
                  </a:cubicBezTo>
                  <a:cubicBezTo>
                    <a:pt x="16870" y="9571"/>
                    <a:pt x="14266" y="9846"/>
                    <a:pt x="11330" y="10165"/>
                  </a:cubicBezTo>
                  <a:cubicBezTo>
                    <a:pt x="12530" y="21085"/>
                    <a:pt x="13603" y="30907"/>
                    <a:pt x="14677" y="40718"/>
                  </a:cubicBezTo>
                  <a:close/>
                </a:path>
              </a:pathLst>
            </a:custGeom>
            <a:grpFill/>
            <a:ln w="1270" cap="flat">
              <a:noFill/>
              <a:prstDash val="solid"/>
              <a:miter/>
            </a:ln>
          </p:spPr>
          <p:txBody>
            <a:bodyPr rtlCol="0" anchor="ctr"/>
            <a:lstStyle/>
            <a:p>
              <a:endParaRPr lang="en-IN"/>
            </a:p>
          </p:txBody>
        </p:sp>
        <p:sp>
          <p:nvSpPr>
            <p:cNvPr id="63" name="Freeform: Shape 62">
              <a:extLst>
                <a:ext uri="{FF2B5EF4-FFF2-40B4-BE49-F238E27FC236}">
                  <a16:creationId xmlns:a16="http://schemas.microsoft.com/office/drawing/2014/main" id="{60FC913E-C35E-48F2-8669-EDE473E32201}"/>
                </a:ext>
              </a:extLst>
            </p:cNvPr>
            <p:cNvSpPr/>
            <p:nvPr/>
          </p:nvSpPr>
          <p:spPr>
            <a:xfrm>
              <a:off x="3678151" y="2942644"/>
              <a:ext cx="28706" cy="28914"/>
            </a:xfrm>
            <a:custGeom>
              <a:avLst/>
              <a:gdLst>
                <a:gd name="connsiteX0" fmla="*/ 14804 w 28706"/>
                <a:gd name="connsiteY0" fmla="*/ 18 h 28914"/>
                <a:gd name="connsiteX1" fmla="*/ 28693 w 28706"/>
                <a:gd name="connsiteY1" fmla="*/ 15140 h 28914"/>
                <a:gd name="connsiteX2" fmla="*/ 14450 w 28706"/>
                <a:gd name="connsiteY2" fmla="*/ 28915 h 28914"/>
                <a:gd name="connsiteX3" fmla="*/ 1 w 28706"/>
                <a:gd name="connsiteY3" fmla="*/ 14283 h 28914"/>
                <a:gd name="connsiteX4" fmla="*/ 14815 w 28706"/>
                <a:gd name="connsiteY4" fmla="*/ 6 h 28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06" h="28914">
                  <a:moveTo>
                    <a:pt x="14804" y="18"/>
                  </a:moveTo>
                  <a:cubicBezTo>
                    <a:pt x="22594" y="258"/>
                    <a:pt x="29047" y="7293"/>
                    <a:pt x="28693" y="15140"/>
                  </a:cubicBezTo>
                  <a:cubicBezTo>
                    <a:pt x="28350" y="22621"/>
                    <a:pt x="21863" y="28892"/>
                    <a:pt x="14450" y="28915"/>
                  </a:cubicBezTo>
                  <a:cubicBezTo>
                    <a:pt x="6637" y="28937"/>
                    <a:pt x="-113" y="22107"/>
                    <a:pt x="1" y="14283"/>
                  </a:cubicBezTo>
                  <a:cubicBezTo>
                    <a:pt x="116" y="6471"/>
                    <a:pt x="7060" y="-234"/>
                    <a:pt x="14815" y="6"/>
                  </a:cubicBezTo>
                  <a:close/>
                </a:path>
              </a:pathLst>
            </a:custGeom>
            <a:grpFill/>
            <a:ln w="1270" cap="flat">
              <a:noFill/>
              <a:prstDash val="solid"/>
              <a:miter/>
            </a:ln>
          </p:spPr>
          <p:txBody>
            <a:bodyPr rtlCol="0" anchor="ctr"/>
            <a:lstStyle/>
            <a:p>
              <a:endParaRPr lang="en-IN"/>
            </a:p>
          </p:txBody>
        </p:sp>
        <p:sp>
          <p:nvSpPr>
            <p:cNvPr id="64" name="Freeform: Shape 63">
              <a:extLst>
                <a:ext uri="{FF2B5EF4-FFF2-40B4-BE49-F238E27FC236}">
                  <a16:creationId xmlns:a16="http://schemas.microsoft.com/office/drawing/2014/main" id="{7346FD45-FF94-4016-97E4-83B78713453C}"/>
                </a:ext>
              </a:extLst>
            </p:cNvPr>
            <p:cNvSpPr/>
            <p:nvPr/>
          </p:nvSpPr>
          <p:spPr>
            <a:xfrm>
              <a:off x="3656058" y="2713325"/>
              <a:ext cx="67736" cy="67745"/>
            </a:xfrm>
            <a:custGeom>
              <a:avLst/>
              <a:gdLst>
                <a:gd name="connsiteX0" fmla="*/ 67736 w 67736"/>
                <a:gd name="connsiteY0" fmla="*/ 34071 h 67745"/>
                <a:gd name="connsiteX1" fmla="*/ 33323 w 67736"/>
                <a:gd name="connsiteY1" fmla="*/ 67742 h 67745"/>
                <a:gd name="connsiteX2" fmla="*/ 5 w 67736"/>
                <a:gd name="connsiteY2" fmla="*/ 33055 h 67745"/>
                <a:gd name="connsiteX3" fmla="*/ 33837 w 67736"/>
                <a:gd name="connsiteY3" fmla="*/ 0 h 67745"/>
                <a:gd name="connsiteX4" fmla="*/ 67725 w 67736"/>
                <a:gd name="connsiteY4" fmla="*/ 34060 h 67745"/>
                <a:gd name="connsiteX5" fmla="*/ 33688 w 67736"/>
                <a:gd name="connsiteY5" fmla="*/ 57760 h 67745"/>
                <a:gd name="connsiteX6" fmla="*/ 57777 w 67736"/>
                <a:gd name="connsiteY6" fmla="*/ 33957 h 67745"/>
                <a:gd name="connsiteX7" fmla="*/ 33985 w 67736"/>
                <a:gd name="connsiteY7" fmla="*/ 9971 h 67745"/>
                <a:gd name="connsiteX8" fmla="*/ 9977 w 67736"/>
                <a:gd name="connsiteY8" fmla="*/ 33648 h 67745"/>
                <a:gd name="connsiteX9" fmla="*/ 33688 w 67736"/>
                <a:gd name="connsiteY9" fmla="*/ 57760 h 6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736" h="67745">
                  <a:moveTo>
                    <a:pt x="67736" y="34071"/>
                  </a:moveTo>
                  <a:cubicBezTo>
                    <a:pt x="67599" y="52757"/>
                    <a:pt x="52020" y="68005"/>
                    <a:pt x="33323" y="67742"/>
                  </a:cubicBezTo>
                  <a:cubicBezTo>
                    <a:pt x="14602" y="67480"/>
                    <a:pt x="-326" y="51923"/>
                    <a:pt x="5" y="33055"/>
                  </a:cubicBezTo>
                  <a:cubicBezTo>
                    <a:pt x="337" y="14643"/>
                    <a:pt x="15333" y="-11"/>
                    <a:pt x="33837" y="0"/>
                  </a:cubicBezTo>
                  <a:cubicBezTo>
                    <a:pt x="52694" y="0"/>
                    <a:pt x="67862" y="15248"/>
                    <a:pt x="67725" y="34060"/>
                  </a:cubicBezTo>
                  <a:close/>
                  <a:moveTo>
                    <a:pt x="33688" y="57760"/>
                  </a:moveTo>
                  <a:cubicBezTo>
                    <a:pt x="46732" y="57840"/>
                    <a:pt x="57697" y="47000"/>
                    <a:pt x="57777" y="33957"/>
                  </a:cubicBezTo>
                  <a:cubicBezTo>
                    <a:pt x="57856" y="20799"/>
                    <a:pt x="47189" y="10040"/>
                    <a:pt x="33985" y="9971"/>
                  </a:cubicBezTo>
                  <a:cubicBezTo>
                    <a:pt x="20702" y="9903"/>
                    <a:pt x="10045" y="20399"/>
                    <a:pt x="9977" y="33648"/>
                  </a:cubicBezTo>
                  <a:cubicBezTo>
                    <a:pt x="9908" y="46818"/>
                    <a:pt x="20576" y="57668"/>
                    <a:pt x="33688" y="57760"/>
                  </a:cubicBezTo>
                  <a:close/>
                </a:path>
              </a:pathLst>
            </a:custGeom>
            <a:grpFill/>
            <a:ln w="1270" cap="flat">
              <a:noFill/>
              <a:prstDash val="solid"/>
              <a:miter/>
            </a:ln>
          </p:spPr>
          <p:txBody>
            <a:bodyPr rtlCol="0" anchor="ctr"/>
            <a:lstStyle/>
            <a:p>
              <a:endParaRPr lang="en-IN"/>
            </a:p>
          </p:txBody>
        </p:sp>
        <p:sp>
          <p:nvSpPr>
            <p:cNvPr id="65" name="Freeform: Shape 64">
              <a:extLst>
                <a:ext uri="{FF2B5EF4-FFF2-40B4-BE49-F238E27FC236}">
                  <a16:creationId xmlns:a16="http://schemas.microsoft.com/office/drawing/2014/main" id="{17C2661E-EF97-4263-A3DE-B6485BC31B5B}"/>
                </a:ext>
              </a:extLst>
            </p:cNvPr>
            <p:cNvSpPr/>
            <p:nvPr/>
          </p:nvSpPr>
          <p:spPr>
            <a:xfrm>
              <a:off x="3553632" y="2602959"/>
              <a:ext cx="270259" cy="146195"/>
            </a:xfrm>
            <a:custGeom>
              <a:avLst/>
              <a:gdLst>
                <a:gd name="connsiteX0" fmla="*/ 264540 w 270259"/>
                <a:gd name="connsiteY0" fmla="*/ 74376 h 146195"/>
                <a:gd name="connsiteX1" fmla="*/ 227888 w 270259"/>
                <a:gd name="connsiteY1" fmla="*/ 49065 h 146195"/>
                <a:gd name="connsiteX2" fmla="*/ 215461 w 270259"/>
                <a:gd name="connsiteY2" fmla="*/ 48997 h 146195"/>
                <a:gd name="connsiteX3" fmla="*/ 166542 w 270259"/>
                <a:gd name="connsiteY3" fmla="*/ 523 h 146195"/>
                <a:gd name="connsiteX4" fmla="*/ 102774 w 270259"/>
                <a:gd name="connsiteY4" fmla="*/ 40419 h 146195"/>
                <a:gd name="connsiteX5" fmla="*/ 60000 w 270259"/>
                <a:gd name="connsiteY5" fmla="*/ 27113 h 146195"/>
                <a:gd name="connsiteX6" fmla="*/ 34175 w 270259"/>
                <a:gd name="connsiteY6" fmla="*/ 66563 h 146195"/>
                <a:gd name="connsiteX7" fmla="*/ 28190 w 270259"/>
                <a:gd name="connsiteY7" fmla="*/ 67820 h 146195"/>
                <a:gd name="connsiteX8" fmla="*/ 22388 w 270259"/>
                <a:gd name="connsiteY8" fmla="*/ 70024 h 146195"/>
                <a:gd name="connsiteX9" fmla="*/ 949 w 270259"/>
                <a:gd name="connsiteY9" fmla="*/ 115540 h 146195"/>
                <a:gd name="connsiteX10" fmla="*/ 38264 w 270259"/>
                <a:gd name="connsiteY10" fmla="*/ 146184 h 146195"/>
                <a:gd name="connsiteX11" fmla="*/ 49377 w 270259"/>
                <a:gd name="connsiteY11" fmla="*/ 146184 h 146195"/>
                <a:gd name="connsiteX12" fmla="*/ 49377 w 270259"/>
                <a:gd name="connsiteY12" fmla="*/ 139228 h 146195"/>
                <a:gd name="connsiteX13" fmla="*/ 38333 w 270259"/>
                <a:gd name="connsiteY13" fmla="*/ 139228 h 146195"/>
                <a:gd name="connsiteX14" fmla="*/ 24775 w 270259"/>
                <a:gd name="connsiteY14" fmla="*/ 136088 h 146195"/>
                <a:gd name="connsiteX15" fmla="*/ 7711 w 270259"/>
                <a:gd name="connsiteY15" fmla="*/ 98944 h 146195"/>
                <a:gd name="connsiteX16" fmla="*/ 37647 w 270259"/>
                <a:gd name="connsiteY16" fmla="*/ 73508 h 146195"/>
                <a:gd name="connsiteX17" fmla="*/ 41679 w 270259"/>
                <a:gd name="connsiteY17" fmla="*/ 69202 h 146195"/>
                <a:gd name="connsiteX18" fmla="*/ 41565 w 270259"/>
                <a:gd name="connsiteY18" fmla="*/ 67363 h 146195"/>
                <a:gd name="connsiteX19" fmla="*/ 44455 w 270259"/>
                <a:gd name="connsiteY19" fmla="*/ 50516 h 146195"/>
                <a:gd name="connsiteX20" fmla="*/ 86509 w 270259"/>
                <a:gd name="connsiteY20" fmla="*/ 35485 h 146195"/>
                <a:gd name="connsiteX21" fmla="*/ 100581 w 270259"/>
                <a:gd name="connsiteY21" fmla="*/ 51098 h 146195"/>
                <a:gd name="connsiteX22" fmla="*/ 104430 w 270259"/>
                <a:gd name="connsiteY22" fmla="*/ 54091 h 146195"/>
                <a:gd name="connsiteX23" fmla="*/ 107834 w 270259"/>
                <a:gd name="connsiteY23" fmla="*/ 50390 h 146195"/>
                <a:gd name="connsiteX24" fmla="*/ 108017 w 270259"/>
                <a:gd name="connsiteY24" fmla="*/ 49728 h 146195"/>
                <a:gd name="connsiteX25" fmla="*/ 116377 w 270259"/>
                <a:gd name="connsiteY25" fmla="*/ 29443 h 146195"/>
                <a:gd name="connsiteX26" fmla="*/ 180762 w 270259"/>
                <a:gd name="connsiteY26" fmla="*/ 12447 h 146195"/>
                <a:gd name="connsiteX27" fmla="*/ 208699 w 270259"/>
                <a:gd name="connsiteY27" fmla="*/ 52926 h 146195"/>
                <a:gd name="connsiteX28" fmla="*/ 214696 w 270259"/>
                <a:gd name="connsiteY28" fmla="*/ 56992 h 146195"/>
                <a:gd name="connsiteX29" fmla="*/ 236648 w 270259"/>
                <a:gd name="connsiteY29" fmla="*/ 58168 h 146195"/>
                <a:gd name="connsiteX30" fmla="*/ 262381 w 270259"/>
                <a:gd name="connsiteY30" fmla="*/ 89681 h 146195"/>
                <a:gd name="connsiteX31" fmla="*/ 224278 w 270259"/>
                <a:gd name="connsiteY31" fmla="*/ 139286 h 146195"/>
                <a:gd name="connsiteX32" fmla="*/ 224278 w 270259"/>
                <a:gd name="connsiteY32" fmla="*/ 146196 h 146195"/>
                <a:gd name="connsiteX33" fmla="*/ 224621 w 270259"/>
                <a:gd name="connsiteY33" fmla="*/ 146196 h 146195"/>
                <a:gd name="connsiteX34" fmla="*/ 242862 w 270259"/>
                <a:gd name="connsiteY34" fmla="*/ 141913 h 146195"/>
                <a:gd name="connsiteX35" fmla="*/ 264540 w 270259"/>
                <a:gd name="connsiteY35" fmla="*/ 74376 h 14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70259" h="146195">
                  <a:moveTo>
                    <a:pt x="264540" y="74376"/>
                  </a:moveTo>
                  <a:cubicBezTo>
                    <a:pt x="256762" y="59665"/>
                    <a:pt x="244621" y="50870"/>
                    <a:pt x="227888" y="49065"/>
                  </a:cubicBezTo>
                  <a:cubicBezTo>
                    <a:pt x="223810" y="48631"/>
                    <a:pt x="219641" y="48997"/>
                    <a:pt x="215461" y="48997"/>
                  </a:cubicBezTo>
                  <a:cubicBezTo>
                    <a:pt x="209499" y="20168"/>
                    <a:pt x="187855" y="2990"/>
                    <a:pt x="166542" y="523"/>
                  </a:cubicBezTo>
                  <a:cubicBezTo>
                    <a:pt x="135052" y="-3109"/>
                    <a:pt x="114801" y="12390"/>
                    <a:pt x="102774" y="40419"/>
                  </a:cubicBezTo>
                  <a:cubicBezTo>
                    <a:pt x="90690" y="24634"/>
                    <a:pt x="72666" y="22099"/>
                    <a:pt x="60000" y="27113"/>
                  </a:cubicBezTo>
                  <a:cubicBezTo>
                    <a:pt x="42330" y="34126"/>
                    <a:pt x="34815" y="48083"/>
                    <a:pt x="34175" y="66563"/>
                  </a:cubicBezTo>
                  <a:cubicBezTo>
                    <a:pt x="32085" y="66986"/>
                    <a:pt x="30098" y="67260"/>
                    <a:pt x="28190" y="67820"/>
                  </a:cubicBezTo>
                  <a:cubicBezTo>
                    <a:pt x="26214" y="68402"/>
                    <a:pt x="24250" y="69133"/>
                    <a:pt x="22388" y="70024"/>
                  </a:cubicBezTo>
                  <a:cubicBezTo>
                    <a:pt x="5564" y="78065"/>
                    <a:pt x="-2991" y="96283"/>
                    <a:pt x="949" y="115540"/>
                  </a:cubicBezTo>
                  <a:cubicBezTo>
                    <a:pt x="4593" y="133335"/>
                    <a:pt x="20183" y="146161"/>
                    <a:pt x="38264" y="146184"/>
                  </a:cubicBezTo>
                  <a:cubicBezTo>
                    <a:pt x="41965" y="146184"/>
                    <a:pt x="45665" y="146184"/>
                    <a:pt x="49377" y="146184"/>
                  </a:cubicBezTo>
                  <a:lnTo>
                    <a:pt x="49377" y="139228"/>
                  </a:lnTo>
                  <a:cubicBezTo>
                    <a:pt x="45700" y="139228"/>
                    <a:pt x="42010" y="139228"/>
                    <a:pt x="38333" y="139228"/>
                  </a:cubicBezTo>
                  <a:cubicBezTo>
                    <a:pt x="33570" y="139228"/>
                    <a:pt x="29058" y="138223"/>
                    <a:pt x="24775" y="136088"/>
                  </a:cubicBezTo>
                  <a:cubicBezTo>
                    <a:pt x="11503" y="129463"/>
                    <a:pt x="4387" y="114238"/>
                    <a:pt x="7711" y="98944"/>
                  </a:cubicBezTo>
                  <a:cubicBezTo>
                    <a:pt x="10909" y="84244"/>
                    <a:pt x="23244" y="73679"/>
                    <a:pt x="37647" y="73508"/>
                  </a:cubicBezTo>
                  <a:cubicBezTo>
                    <a:pt x="40674" y="73474"/>
                    <a:pt x="41793" y="72183"/>
                    <a:pt x="41679" y="69202"/>
                  </a:cubicBezTo>
                  <a:cubicBezTo>
                    <a:pt x="41656" y="68585"/>
                    <a:pt x="41622" y="67968"/>
                    <a:pt x="41565" y="67363"/>
                  </a:cubicBezTo>
                  <a:cubicBezTo>
                    <a:pt x="41074" y="61492"/>
                    <a:pt x="42079" y="55896"/>
                    <a:pt x="44455" y="50516"/>
                  </a:cubicBezTo>
                  <a:cubicBezTo>
                    <a:pt x="51753" y="34000"/>
                    <a:pt x="70964" y="27090"/>
                    <a:pt x="86509" y="35485"/>
                  </a:cubicBezTo>
                  <a:cubicBezTo>
                    <a:pt x="93031" y="39003"/>
                    <a:pt x="97646" y="44337"/>
                    <a:pt x="100581" y="51098"/>
                  </a:cubicBezTo>
                  <a:cubicBezTo>
                    <a:pt x="101358" y="52880"/>
                    <a:pt x="102317" y="54217"/>
                    <a:pt x="104430" y="54091"/>
                  </a:cubicBezTo>
                  <a:cubicBezTo>
                    <a:pt x="106715" y="53965"/>
                    <a:pt x="107503" y="52366"/>
                    <a:pt x="107834" y="50390"/>
                  </a:cubicBezTo>
                  <a:cubicBezTo>
                    <a:pt x="107868" y="50162"/>
                    <a:pt x="107982" y="49956"/>
                    <a:pt x="108017" y="49728"/>
                  </a:cubicBezTo>
                  <a:cubicBezTo>
                    <a:pt x="109353" y="42361"/>
                    <a:pt x="112288" y="35668"/>
                    <a:pt x="116377" y="29443"/>
                  </a:cubicBezTo>
                  <a:cubicBezTo>
                    <a:pt x="130449" y="8004"/>
                    <a:pt x="158272" y="477"/>
                    <a:pt x="180762" y="12447"/>
                  </a:cubicBezTo>
                  <a:cubicBezTo>
                    <a:pt x="196912" y="21048"/>
                    <a:pt x="205969" y="34914"/>
                    <a:pt x="208699" y="52926"/>
                  </a:cubicBezTo>
                  <a:cubicBezTo>
                    <a:pt x="209145" y="55884"/>
                    <a:pt x="210561" y="58157"/>
                    <a:pt x="214696" y="56992"/>
                  </a:cubicBezTo>
                  <a:cubicBezTo>
                    <a:pt x="222085" y="54890"/>
                    <a:pt x="229521" y="55347"/>
                    <a:pt x="236648" y="58168"/>
                  </a:cubicBezTo>
                  <a:cubicBezTo>
                    <a:pt x="251040" y="63856"/>
                    <a:pt x="259446" y="74627"/>
                    <a:pt x="262381" y="89681"/>
                  </a:cubicBezTo>
                  <a:cubicBezTo>
                    <a:pt x="267110" y="113918"/>
                    <a:pt x="249829" y="138475"/>
                    <a:pt x="224278" y="139286"/>
                  </a:cubicBezTo>
                  <a:lnTo>
                    <a:pt x="224278" y="146196"/>
                  </a:lnTo>
                  <a:cubicBezTo>
                    <a:pt x="224393" y="146196"/>
                    <a:pt x="224507" y="146196"/>
                    <a:pt x="224621" y="146196"/>
                  </a:cubicBezTo>
                  <a:cubicBezTo>
                    <a:pt x="231029" y="146196"/>
                    <a:pt x="237116" y="144700"/>
                    <a:pt x="242862" y="141913"/>
                  </a:cubicBezTo>
                  <a:cubicBezTo>
                    <a:pt x="267544" y="129931"/>
                    <a:pt x="277549" y="98978"/>
                    <a:pt x="264540" y="74376"/>
                  </a:cubicBezTo>
                  <a:close/>
                </a:path>
              </a:pathLst>
            </a:custGeom>
            <a:grpFill/>
            <a:ln w="1270" cap="flat">
              <a:noFill/>
              <a:prstDash val="solid"/>
              <a:miter/>
            </a:ln>
          </p:spPr>
          <p:txBody>
            <a:bodyPr rtlCol="0" anchor="ctr"/>
            <a:lstStyle/>
            <a:p>
              <a:endParaRPr lang="en-IN"/>
            </a:p>
          </p:txBody>
        </p:sp>
      </p:grpSp>
      <p:pic>
        <p:nvPicPr>
          <p:cNvPr id="66" name="Graphic 65">
            <a:extLst>
              <a:ext uri="{FF2B5EF4-FFF2-40B4-BE49-F238E27FC236}">
                <a16:creationId xmlns:a16="http://schemas.microsoft.com/office/drawing/2014/main" id="{2EEC3EF9-2DC9-41E2-B3EA-54D4596021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2336" y="1498601"/>
            <a:ext cx="786642" cy="786640"/>
          </a:xfrm>
          <a:prstGeom prst="rect">
            <a:avLst/>
          </a:prstGeom>
        </p:spPr>
      </p:pic>
      <p:pic>
        <p:nvPicPr>
          <p:cNvPr id="67" name="Graphic 66">
            <a:extLst>
              <a:ext uri="{FF2B5EF4-FFF2-40B4-BE49-F238E27FC236}">
                <a16:creationId xmlns:a16="http://schemas.microsoft.com/office/drawing/2014/main" id="{6B2A25F7-52C8-4B0F-874B-E3FB6262BF1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83741" y="3391905"/>
            <a:ext cx="845922" cy="845922"/>
          </a:xfrm>
          <a:prstGeom prst="rect">
            <a:avLst/>
          </a:prstGeom>
        </p:spPr>
      </p:pic>
      <p:pic>
        <p:nvPicPr>
          <p:cNvPr id="68" name="Graphic 67">
            <a:extLst>
              <a:ext uri="{FF2B5EF4-FFF2-40B4-BE49-F238E27FC236}">
                <a16:creationId xmlns:a16="http://schemas.microsoft.com/office/drawing/2014/main" id="{22FAB992-FA1F-4800-BA5D-4190B542CBB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73463" y="1447291"/>
            <a:ext cx="860308" cy="860308"/>
          </a:xfrm>
          <a:prstGeom prst="rect">
            <a:avLst/>
          </a:prstGeom>
        </p:spPr>
      </p:pic>
      <p:pic>
        <p:nvPicPr>
          <p:cNvPr id="69" name="Graphic 68">
            <a:extLst>
              <a:ext uri="{FF2B5EF4-FFF2-40B4-BE49-F238E27FC236}">
                <a16:creationId xmlns:a16="http://schemas.microsoft.com/office/drawing/2014/main" id="{1B2FC728-D2EB-48AF-AFDA-3EEC74FB277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036329" y="3445901"/>
            <a:ext cx="913112" cy="913112"/>
          </a:xfrm>
          <a:prstGeom prst="rect">
            <a:avLst/>
          </a:prstGeom>
        </p:spPr>
      </p:pic>
      <p:pic>
        <p:nvPicPr>
          <p:cNvPr id="70" name="Graphic 69">
            <a:extLst>
              <a:ext uri="{FF2B5EF4-FFF2-40B4-BE49-F238E27FC236}">
                <a16:creationId xmlns:a16="http://schemas.microsoft.com/office/drawing/2014/main" id="{3D79192A-A485-4928-A593-9CA4E7C5DBB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033797" y="2402839"/>
            <a:ext cx="938496" cy="938496"/>
          </a:xfrm>
          <a:prstGeom prst="rect">
            <a:avLst/>
          </a:prstGeom>
        </p:spPr>
      </p:pic>
      <p:pic>
        <p:nvPicPr>
          <p:cNvPr id="71" name="Graphic 70">
            <a:extLst>
              <a:ext uri="{FF2B5EF4-FFF2-40B4-BE49-F238E27FC236}">
                <a16:creationId xmlns:a16="http://schemas.microsoft.com/office/drawing/2014/main" id="{7728B845-B03C-4475-8FAB-F98060AA868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299001" y="1681480"/>
            <a:ext cx="368684" cy="420880"/>
          </a:xfrm>
          <a:prstGeom prst="rect">
            <a:avLst/>
          </a:prstGeom>
        </p:spPr>
      </p:pic>
    </p:spTree>
    <p:extLst>
      <p:ext uri="{BB962C8B-B14F-4D97-AF65-F5344CB8AC3E}">
        <p14:creationId xmlns:p14="http://schemas.microsoft.com/office/powerpoint/2010/main" val="3207669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DED45C0-14EB-0DAD-0657-EC51B807F5D8}"/>
              </a:ext>
            </a:extLst>
          </p:cNvPr>
          <p:cNvSpPr/>
          <p:nvPr/>
        </p:nvSpPr>
        <p:spPr>
          <a:xfrm>
            <a:off x="3237246" y="0"/>
            <a:ext cx="5906754" cy="4891134"/>
          </a:xfrm>
          <a:prstGeom prst="rect">
            <a:avLst/>
          </a:prstGeom>
          <a:solidFill>
            <a:schemeClr val="bg1"/>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BE48D0AF-5D51-B08A-9790-0EE3F15B18A2}"/>
              </a:ext>
            </a:extLst>
          </p:cNvPr>
          <p:cNvSpPr/>
          <p:nvPr/>
        </p:nvSpPr>
        <p:spPr>
          <a:xfrm>
            <a:off x="0" y="0"/>
            <a:ext cx="3240088" cy="4891134"/>
          </a:xfrm>
          <a:prstGeom prst="rect">
            <a:avLst/>
          </a:prstGeom>
          <a:solidFill>
            <a:schemeClr val="bg2">
              <a:lumMod val="10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sp>
        <p:nvSpPr>
          <p:cNvPr id="25" name="Title 2">
            <a:extLst>
              <a:ext uri="{FF2B5EF4-FFF2-40B4-BE49-F238E27FC236}">
                <a16:creationId xmlns:a16="http://schemas.microsoft.com/office/drawing/2014/main" id="{F6E85A57-C017-FC6A-2B60-DF365D17DD36}"/>
              </a:ext>
            </a:extLst>
          </p:cNvPr>
          <p:cNvSpPr txBox="1">
            <a:spLocks/>
          </p:cNvSpPr>
          <p:nvPr/>
        </p:nvSpPr>
        <p:spPr>
          <a:xfrm>
            <a:off x="469582" y="468385"/>
            <a:ext cx="2369311" cy="2002534"/>
          </a:xfrm>
          <a:prstGeom prst="rect">
            <a:avLst/>
          </a:prstGeom>
        </p:spPr>
        <p:txBody>
          <a:bodyPr/>
          <a:lstStyle>
            <a:lvl1pPr marL="0" algn="l" defTabSz="457200" rtl="0" eaLnBrk="1" latinLnBrk="0" hangingPunct="1">
              <a:lnSpc>
                <a:spcPct val="100000"/>
              </a:lnSpc>
              <a:spcBef>
                <a:spcPct val="0"/>
              </a:spcBef>
              <a:buNone/>
              <a:tabLst>
                <a:tab pos="457200" algn="l"/>
              </a:tabLst>
              <a:defRPr lang="en-US" sz="2400" b="1" u="none" kern="1200" dirty="0">
                <a:solidFill>
                  <a:schemeClr val="tx2"/>
                </a:solidFill>
                <a:latin typeface="Arial" panose="020B0604020202020204" pitchFamily="34" charset="0"/>
                <a:ea typeface="+mn-ea"/>
                <a:cs typeface="Arial" panose="020B0604020202020204" pitchFamily="34" charset="0"/>
              </a:defRPr>
            </a:lvl1pPr>
          </a:lstStyle>
          <a:p>
            <a:r>
              <a:rPr lang="en-US">
                <a:solidFill>
                  <a:schemeClr val="bg1"/>
                </a:solidFill>
              </a:rPr>
              <a:t>Analysts  recognize </a:t>
            </a:r>
            <a:br>
              <a:rPr lang="en-US">
                <a:solidFill>
                  <a:schemeClr val="bg1"/>
                </a:solidFill>
              </a:rPr>
            </a:br>
            <a:r>
              <a:rPr lang="en-US">
                <a:solidFill>
                  <a:schemeClr val="bg1"/>
                </a:solidFill>
              </a:rPr>
              <a:t>our industry leading capabilities</a:t>
            </a:r>
            <a:endParaRPr lang="en-US">
              <a:solidFill>
                <a:schemeClr val="bg1"/>
              </a:solidFill>
              <a:latin typeface="+mn-lt"/>
            </a:endParaRPr>
          </a:p>
        </p:txBody>
      </p:sp>
      <p:sp>
        <p:nvSpPr>
          <p:cNvPr id="2" name="Freeform 1">
            <a:extLst>
              <a:ext uri="{FF2B5EF4-FFF2-40B4-BE49-F238E27FC236}">
                <a16:creationId xmlns:a16="http://schemas.microsoft.com/office/drawing/2014/main" id="{A4410D15-13D4-636C-E872-000E6902818F}"/>
              </a:ext>
            </a:extLst>
          </p:cNvPr>
          <p:cNvSpPr/>
          <p:nvPr/>
        </p:nvSpPr>
        <p:spPr>
          <a:xfrm>
            <a:off x="2509156" y="4190416"/>
            <a:ext cx="1090717" cy="700579"/>
          </a:xfrm>
          <a:custGeom>
            <a:avLst/>
            <a:gdLst>
              <a:gd name="connsiteX0" fmla="*/ 595050 w 1190100"/>
              <a:gd name="connsiteY0" fmla="*/ 0 h 764414"/>
              <a:gd name="connsiteX1" fmla="*/ 1190100 w 1190100"/>
              <a:gd name="connsiteY1" fmla="*/ 595050 h 764414"/>
              <a:gd name="connsiteX2" fmla="*/ 1178011 w 1190100"/>
              <a:gd name="connsiteY2" fmla="*/ 714973 h 764414"/>
              <a:gd name="connsiteX3" fmla="*/ 1162664 w 1190100"/>
              <a:gd name="connsiteY3" fmla="*/ 764414 h 764414"/>
              <a:gd name="connsiteX4" fmla="*/ 27437 w 1190100"/>
              <a:gd name="connsiteY4" fmla="*/ 764414 h 764414"/>
              <a:gd name="connsiteX5" fmla="*/ 12089 w 1190100"/>
              <a:gd name="connsiteY5" fmla="*/ 714973 h 764414"/>
              <a:gd name="connsiteX6" fmla="*/ 0 w 1190100"/>
              <a:gd name="connsiteY6" fmla="*/ 595050 h 764414"/>
              <a:gd name="connsiteX7" fmla="*/ 595050 w 1190100"/>
              <a:gd name="connsiteY7" fmla="*/ 0 h 76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100" h="764414">
                <a:moveTo>
                  <a:pt x="595050" y="0"/>
                </a:moveTo>
                <a:cubicBezTo>
                  <a:pt x="923687" y="0"/>
                  <a:pt x="1190100" y="266413"/>
                  <a:pt x="1190100" y="595050"/>
                </a:cubicBezTo>
                <a:cubicBezTo>
                  <a:pt x="1190100" y="636130"/>
                  <a:pt x="1185938" y="676237"/>
                  <a:pt x="1178011" y="714973"/>
                </a:cubicBezTo>
                <a:lnTo>
                  <a:pt x="1162664" y="764414"/>
                </a:lnTo>
                <a:lnTo>
                  <a:pt x="27437" y="764414"/>
                </a:lnTo>
                <a:lnTo>
                  <a:pt x="12089" y="714973"/>
                </a:lnTo>
                <a:cubicBezTo>
                  <a:pt x="4163" y="676237"/>
                  <a:pt x="0" y="636130"/>
                  <a:pt x="0" y="595050"/>
                </a:cubicBezTo>
                <a:cubicBezTo>
                  <a:pt x="0" y="266413"/>
                  <a:pt x="266413" y="0"/>
                  <a:pt x="595050" y="0"/>
                </a:cubicBezTo>
                <a:close/>
              </a:path>
            </a:pathLst>
          </a:custGeom>
          <a:solidFill>
            <a:schemeClr val="bg2">
              <a:lumMod val="50000"/>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solidFill>
                <a:schemeClr val="accent1"/>
              </a:solidFill>
            </a:endParaRPr>
          </a:p>
        </p:txBody>
      </p:sp>
      <p:sp>
        <p:nvSpPr>
          <p:cNvPr id="39" name="Freeform 38">
            <a:extLst>
              <a:ext uri="{FF2B5EF4-FFF2-40B4-BE49-F238E27FC236}">
                <a16:creationId xmlns:a16="http://schemas.microsoft.com/office/drawing/2014/main" id="{B26BAF35-1D32-B97A-C893-69EF32173650}"/>
              </a:ext>
            </a:extLst>
          </p:cNvPr>
          <p:cNvSpPr/>
          <p:nvPr/>
        </p:nvSpPr>
        <p:spPr>
          <a:xfrm>
            <a:off x="-1742" y="3906509"/>
            <a:ext cx="1110541" cy="985458"/>
          </a:xfrm>
          <a:custGeom>
            <a:avLst/>
            <a:gdLst>
              <a:gd name="connsiteX0" fmla="*/ 343422 w 1110541"/>
              <a:gd name="connsiteY0" fmla="*/ 0 h 985458"/>
              <a:gd name="connsiteX1" fmla="*/ 1110541 w 1110541"/>
              <a:gd name="connsiteY1" fmla="*/ 767120 h 985458"/>
              <a:gd name="connsiteX2" fmla="*/ 1094956 w 1110541"/>
              <a:gd name="connsiteY2" fmla="*/ 921720 h 985458"/>
              <a:gd name="connsiteX3" fmla="*/ 1075171 w 1110541"/>
              <a:gd name="connsiteY3" fmla="*/ 985458 h 985458"/>
              <a:gd name="connsiteX4" fmla="*/ 0 w 1110541"/>
              <a:gd name="connsiteY4" fmla="*/ 985458 h 985458"/>
              <a:gd name="connsiteX5" fmla="*/ 0 w 1110541"/>
              <a:gd name="connsiteY5" fmla="*/ 84614 h 985458"/>
              <a:gd name="connsiteX6" fmla="*/ 44824 w 1110541"/>
              <a:gd name="connsiteY6" fmla="*/ 60284 h 985458"/>
              <a:gd name="connsiteX7" fmla="*/ 343422 w 1110541"/>
              <a:gd name="connsiteY7" fmla="*/ 0 h 98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0541" h="985458">
                <a:moveTo>
                  <a:pt x="343422" y="0"/>
                </a:moveTo>
                <a:cubicBezTo>
                  <a:pt x="767090" y="0"/>
                  <a:pt x="1110541" y="343451"/>
                  <a:pt x="1110541" y="767120"/>
                </a:cubicBezTo>
                <a:cubicBezTo>
                  <a:pt x="1110541" y="820079"/>
                  <a:pt x="1105176" y="871783"/>
                  <a:pt x="1094956" y="921720"/>
                </a:cubicBezTo>
                <a:lnTo>
                  <a:pt x="1075171" y="985458"/>
                </a:lnTo>
                <a:lnTo>
                  <a:pt x="0" y="985458"/>
                </a:lnTo>
                <a:lnTo>
                  <a:pt x="0" y="84614"/>
                </a:lnTo>
                <a:lnTo>
                  <a:pt x="44824" y="60284"/>
                </a:lnTo>
                <a:cubicBezTo>
                  <a:pt x="136601" y="21466"/>
                  <a:pt x="237505" y="0"/>
                  <a:pt x="343422" y="0"/>
                </a:cubicBezTo>
                <a:close/>
              </a:path>
            </a:pathLst>
          </a:cu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solidFill>
                <a:schemeClr val="accent1"/>
              </a:solidFill>
            </a:endParaRPr>
          </a:p>
        </p:txBody>
      </p:sp>
      <p:sp>
        <p:nvSpPr>
          <p:cNvPr id="4" name="Oval 3">
            <a:extLst>
              <a:ext uri="{FF2B5EF4-FFF2-40B4-BE49-F238E27FC236}">
                <a16:creationId xmlns:a16="http://schemas.microsoft.com/office/drawing/2014/main" id="{8C88BF0A-8725-4723-E610-B5F94B1F2D03}"/>
              </a:ext>
            </a:extLst>
          </p:cNvPr>
          <p:cNvSpPr/>
          <p:nvPr/>
        </p:nvSpPr>
        <p:spPr>
          <a:xfrm rot="13689292">
            <a:off x="2409371" y="3127281"/>
            <a:ext cx="595423" cy="595423"/>
          </a:xfrm>
          <a:prstGeom prst="ellipse">
            <a:avLst/>
          </a:prstGeom>
          <a:solidFill>
            <a:srgbClr val="2F8EA9"/>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75B43D6A-EEDC-D868-24B4-0E947891FC1C}"/>
              </a:ext>
            </a:extLst>
          </p:cNvPr>
          <p:cNvSpPr/>
          <p:nvPr/>
        </p:nvSpPr>
        <p:spPr>
          <a:xfrm rot="13689292">
            <a:off x="1443493" y="4110052"/>
            <a:ext cx="430114" cy="430114"/>
          </a:xfrm>
          <a:prstGeom prst="ellipse">
            <a:avLst/>
          </a:prstGeom>
          <a:solidFill>
            <a:schemeClr val="bg2">
              <a:lumMod val="75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063F0412-E183-1495-8FA9-31E1F075076A}"/>
              </a:ext>
            </a:extLst>
          </p:cNvPr>
          <p:cNvSpPr/>
          <p:nvPr/>
        </p:nvSpPr>
        <p:spPr>
          <a:xfrm>
            <a:off x="7118622" y="2069000"/>
            <a:ext cx="1620000" cy="720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6000" tIns="0" rIns="96000" bIns="0" rtlCol="0" anchor="t"/>
          <a:lstStyle/>
          <a:p>
            <a:pPr algn="ctr">
              <a:spcAft>
                <a:spcPts val="200"/>
              </a:spcAft>
              <a:buClr>
                <a:srgbClr val="1F1B62"/>
              </a:buClr>
            </a:pPr>
            <a:r>
              <a:rPr lang="en-GB" sz="800">
                <a:solidFill>
                  <a:schemeClr val="bg2">
                    <a:lumMod val="10000"/>
                  </a:schemeClr>
                </a:solidFill>
                <a:latin typeface="Arial" panose="020B0604020202020204" pitchFamily="34" charset="0"/>
                <a:cs typeface="Arial" panose="020B0604020202020204" pitchFamily="34" charset="0"/>
              </a:rPr>
              <a:t>Wipro positioned as a ‘Leader’ in the IDC MarketScape for Worldwide Managed Cloud Security Services 2022</a:t>
            </a:r>
            <a:endParaRPr lang="en-US" sz="800">
              <a:solidFill>
                <a:schemeClr val="bg2">
                  <a:lumMod val="10000"/>
                </a:schemeClr>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28077CF-358D-38A1-8033-BB40A3A51EAE}"/>
              </a:ext>
            </a:extLst>
          </p:cNvPr>
          <p:cNvSpPr/>
          <p:nvPr/>
        </p:nvSpPr>
        <p:spPr>
          <a:xfrm>
            <a:off x="7118622" y="951685"/>
            <a:ext cx="1620000" cy="720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6000" tIns="0" rIns="96000" bIns="0" rtlCol="0" anchor="t"/>
          <a:lstStyle/>
          <a:p>
            <a:pPr algn="ctr">
              <a:spcAft>
                <a:spcPts val="200"/>
              </a:spcAft>
              <a:buClr>
                <a:srgbClr val="1F1B62"/>
              </a:buClr>
            </a:pPr>
            <a:r>
              <a:rPr lang="en-US" sz="800">
                <a:solidFill>
                  <a:schemeClr val="bg2">
                    <a:lumMod val="10000"/>
                  </a:schemeClr>
                </a:solidFill>
                <a:latin typeface="Arial" panose="020B0604020202020204" pitchFamily="34" charset="0"/>
                <a:cs typeface="Arial" panose="020B0604020202020204" pitchFamily="34" charset="0"/>
              </a:rPr>
              <a:t>Wipro recognized as a </a:t>
            </a:r>
            <a:br>
              <a:rPr lang="en-US" sz="800">
                <a:solidFill>
                  <a:schemeClr val="bg2">
                    <a:lumMod val="10000"/>
                  </a:schemeClr>
                </a:solidFill>
                <a:latin typeface="Arial" panose="020B0604020202020204" pitchFamily="34" charset="0"/>
                <a:cs typeface="Arial" panose="020B0604020202020204" pitchFamily="34" charset="0"/>
              </a:rPr>
            </a:br>
            <a:r>
              <a:rPr lang="en-US" sz="800">
                <a:solidFill>
                  <a:schemeClr val="bg2">
                    <a:lumMod val="10000"/>
                  </a:schemeClr>
                </a:solidFill>
                <a:latin typeface="Arial" panose="020B0604020202020204" pitchFamily="34" charset="0"/>
                <a:cs typeface="Arial" panose="020B0604020202020204" pitchFamily="34" charset="0"/>
              </a:rPr>
              <a:t>‘Leader’ in Everest Group PEAK Matrix™ IT Managed Security Services 2021</a:t>
            </a:r>
          </a:p>
        </p:txBody>
      </p:sp>
      <p:sp>
        <p:nvSpPr>
          <p:cNvPr id="16" name="Rectangle 15">
            <a:extLst>
              <a:ext uri="{FF2B5EF4-FFF2-40B4-BE49-F238E27FC236}">
                <a16:creationId xmlns:a16="http://schemas.microsoft.com/office/drawing/2014/main" id="{BF1F7DCE-A043-8F99-10DD-5FF884BEB796}"/>
              </a:ext>
            </a:extLst>
          </p:cNvPr>
          <p:cNvSpPr/>
          <p:nvPr/>
        </p:nvSpPr>
        <p:spPr>
          <a:xfrm>
            <a:off x="5321309" y="2069000"/>
            <a:ext cx="1620000" cy="720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6000" tIns="0" rIns="96000" bIns="0" rtlCol="0" anchor="t"/>
          <a:lstStyle/>
          <a:p>
            <a:pPr algn="ctr">
              <a:spcAft>
                <a:spcPts val="200"/>
              </a:spcAft>
              <a:buClr>
                <a:srgbClr val="1F1B62"/>
              </a:buClr>
            </a:pPr>
            <a:r>
              <a:rPr lang="en-US" sz="800">
                <a:solidFill>
                  <a:schemeClr val="bg2">
                    <a:lumMod val="10000"/>
                  </a:schemeClr>
                </a:solidFill>
                <a:latin typeface="Arial" panose="020B0604020202020204" pitchFamily="34" charset="0"/>
                <a:cs typeface="Arial" panose="020B0604020202020204" pitchFamily="34" charset="0"/>
              </a:rPr>
              <a:t>Wipro placed as a ‘Strong performer’ in Forrester’s European Managed Security Services Providers 2022 ​</a:t>
            </a:r>
          </a:p>
        </p:txBody>
      </p:sp>
      <p:sp>
        <p:nvSpPr>
          <p:cNvPr id="24" name="Oval 23">
            <a:extLst>
              <a:ext uri="{FF2B5EF4-FFF2-40B4-BE49-F238E27FC236}">
                <a16:creationId xmlns:a16="http://schemas.microsoft.com/office/drawing/2014/main" id="{BF98DB38-D6AE-05DC-5E01-DF35E1C33C7C}"/>
              </a:ext>
            </a:extLst>
          </p:cNvPr>
          <p:cNvSpPr/>
          <p:nvPr/>
        </p:nvSpPr>
        <p:spPr>
          <a:xfrm rot="13689292">
            <a:off x="916049" y="3672350"/>
            <a:ext cx="156456" cy="156456"/>
          </a:xfrm>
          <a:prstGeom prst="ellipse">
            <a:avLst/>
          </a:prstGeom>
          <a:solidFill>
            <a:srgbClr val="2F8EA9"/>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2F404A0F-5C8F-3F5E-345F-CC8888CADA47}"/>
              </a:ext>
            </a:extLst>
          </p:cNvPr>
          <p:cNvSpPr/>
          <p:nvPr/>
        </p:nvSpPr>
        <p:spPr>
          <a:xfrm rot="13689292">
            <a:off x="121243" y="108674"/>
            <a:ext cx="382658" cy="382658"/>
          </a:xfrm>
          <a:prstGeom prst="ellipse">
            <a:avLst/>
          </a:prstGeom>
          <a:solidFill>
            <a:srgbClr val="2F8EA9"/>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sp>
        <p:nvSpPr>
          <p:cNvPr id="46" name="Freeform 45">
            <a:extLst>
              <a:ext uri="{FF2B5EF4-FFF2-40B4-BE49-F238E27FC236}">
                <a16:creationId xmlns:a16="http://schemas.microsoft.com/office/drawing/2014/main" id="{F845941F-39ED-F334-C151-59EC1C36CF9E}"/>
              </a:ext>
            </a:extLst>
          </p:cNvPr>
          <p:cNvSpPr/>
          <p:nvPr/>
        </p:nvSpPr>
        <p:spPr>
          <a:xfrm>
            <a:off x="2763217" y="-1"/>
            <a:ext cx="156338" cy="84492"/>
          </a:xfrm>
          <a:custGeom>
            <a:avLst/>
            <a:gdLst>
              <a:gd name="connsiteX0" fmla="*/ 615 w 156338"/>
              <a:gd name="connsiteY0" fmla="*/ 0 h 84492"/>
              <a:gd name="connsiteX1" fmla="*/ 154880 w 156338"/>
              <a:gd name="connsiteY1" fmla="*/ 0 h 84492"/>
              <a:gd name="connsiteX2" fmla="*/ 156338 w 156338"/>
              <a:gd name="connsiteY2" fmla="*/ 10569 h 84492"/>
              <a:gd name="connsiteX3" fmla="*/ 130417 w 156338"/>
              <a:gd name="connsiteY3" fmla="*/ 64540 h 84492"/>
              <a:gd name="connsiteX4" fmla="*/ 19953 w 156338"/>
              <a:gd name="connsiteY4" fmla="*/ 58451 h 84492"/>
              <a:gd name="connsiteX5" fmla="*/ 120 w 156338"/>
              <a:gd name="connsiteY5" fmla="*/ 1959 h 84492"/>
              <a:gd name="connsiteX6" fmla="*/ 615 w 156338"/>
              <a:gd name="connsiteY6" fmla="*/ 0 h 8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338" h="84492">
                <a:moveTo>
                  <a:pt x="615" y="0"/>
                </a:moveTo>
                <a:lnTo>
                  <a:pt x="154880" y="0"/>
                </a:lnTo>
                <a:lnTo>
                  <a:pt x="156338" y="10569"/>
                </a:lnTo>
                <a:cubicBezTo>
                  <a:pt x="155237" y="30559"/>
                  <a:pt x="146509" y="50129"/>
                  <a:pt x="130417" y="64540"/>
                </a:cubicBezTo>
                <a:cubicBezTo>
                  <a:pt x="98232" y="93362"/>
                  <a:pt x="48775" y="90636"/>
                  <a:pt x="19953" y="58451"/>
                </a:cubicBezTo>
                <a:cubicBezTo>
                  <a:pt x="5542" y="42359"/>
                  <a:pt x="-982" y="21949"/>
                  <a:pt x="120" y="1959"/>
                </a:cubicBezTo>
                <a:lnTo>
                  <a:pt x="615" y="0"/>
                </a:lnTo>
                <a:close/>
              </a:path>
            </a:pathLst>
          </a:custGeom>
          <a:solidFill>
            <a:schemeClr val="bg2">
              <a:lumMod val="75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pic>
        <p:nvPicPr>
          <p:cNvPr id="150536" name="Picture 8">
            <a:extLst>
              <a:ext uri="{FF2B5EF4-FFF2-40B4-BE49-F238E27FC236}">
                <a16:creationId xmlns:a16="http://schemas.microsoft.com/office/drawing/2014/main" id="{74FF6B62-C7BC-245C-1827-8E71C6528BAF}"/>
              </a:ext>
            </a:extLst>
          </p:cNvPr>
          <p:cNvPicPr>
            <a:picLocks noChangeAspect="1" noChangeArrowheads="1"/>
          </p:cNvPicPr>
          <p:nvPr/>
        </p:nvPicPr>
        <p:blipFill>
          <a:blip r:embed="rId3"/>
          <a:srcRect/>
          <a:stretch/>
        </p:blipFill>
        <p:spPr bwMode="auto">
          <a:xfrm>
            <a:off x="7564851" y="1685897"/>
            <a:ext cx="686392" cy="275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8BB95DA-201A-6700-6CB6-7450C65DA46E}"/>
              </a:ext>
            </a:extLst>
          </p:cNvPr>
          <p:cNvSpPr/>
          <p:nvPr/>
        </p:nvSpPr>
        <p:spPr>
          <a:xfrm>
            <a:off x="3525074" y="951685"/>
            <a:ext cx="1620000" cy="720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6000" tIns="0" rIns="96000" bIns="0" rtlCol="0" anchor="t"/>
          <a:lstStyle/>
          <a:p>
            <a:pPr algn="ctr">
              <a:spcAft>
                <a:spcPts val="200"/>
              </a:spcAft>
              <a:buClr>
                <a:srgbClr val="1F1B62"/>
              </a:buClr>
            </a:pPr>
            <a:r>
              <a:rPr lang="en-US" sz="800">
                <a:solidFill>
                  <a:schemeClr val="bg2">
                    <a:lumMod val="10000"/>
                  </a:schemeClr>
                </a:solidFill>
                <a:latin typeface="Arial" panose="020B0604020202020204" pitchFamily="34" charset="0"/>
                <a:cs typeface="Arial" panose="020B0604020202020204" pitchFamily="34" charset="0"/>
              </a:rPr>
              <a:t>Wipro rated as a ‘Leader’ </a:t>
            </a:r>
            <a:br>
              <a:rPr lang="en-US" sz="800">
                <a:solidFill>
                  <a:schemeClr val="bg2">
                    <a:lumMod val="10000"/>
                  </a:schemeClr>
                </a:solidFill>
                <a:latin typeface="Arial" panose="020B0604020202020204" pitchFamily="34" charset="0"/>
                <a:cs typeface="Arial" panose="020B0604020202020204" pitchFamily="34" charset="0"/>
              </a:rPr>
            </a:br>
            <a:r>
              <a:rPr lang="en-US" sz="800">
                <a:solidFill>
                  <a:schemeClr val="bg2">
                    <a:lumMod val="10000"/>
                  </a:schemeClr>
                </a:solidFill>
                <a:latin typeface="Arial" panose="020B0604020202020204" pitchFamily="34" charset="0"/>
                <a:cs typeface="Arial" panose="020B0604020202020204" pitchFamily="34" charset="0"/>
              </a:rPr>
              <a:t>in Avasant Cybersecurity Services RadarView™ </a:t>
            </a:r>
            <a:br>
              <a:rPr lang="en-US" sz="800">
                <a:solidFill>
                  <a:schemeClr val="bg2">
                    <a:lumMod val="10000"/>
                  </a:schemeClr>
                </a:solidFill>
                <a:latin typeface="Arial" panose="020B0604020202020204" pitchFamily="34" charset="0"/>
                <a:cs typeface="Arial" panose="020B0604020202020204" pitchFamily="34" charset="0"/>
              </a:rPr>
            </a:br>
            <a:r>
              <a:rPr lang="en-US" sz="800">
                <a:solidFill>
                  <a:schemeClr val="bg2">
                    <a:lumMod val="10000"/>
                  </a:schemeClr>
                </a:solidFill>
                <a:latin typeface="Arial" panose="020B0604020202020204" pitchFamily="34" charset="0"/>
                <a:cs typeface="Arial" panose="020B0604020202020204" pitchFamily="34" charset="0"/>
              </a:rPr>
              <a:t>2022</a:t>
            </a:r>
          </a:p>
        </p:txBody>
      </p:sp>
      <p:sp>
        <p:nvSpPr>
          <p:cNvPr id="8" name="Rectangle 7">
            <a:extLst>
              <a:ext uri="{FF2B5EF4-FFF2-40B4-BE49-F238E27FC236}">
                <a16:creationId xmlns:a16="http://schemas.microsoft.com/office/drawing/2014/main" id="{98C8B98E-84A3-30C2-ABF1-587FDE0F15DA}"/>
              </a:ext>
            </a:extLst>
          </p:cNvPr>
          <p:cNvSpPr/>
          <p:nvPr/>
        </p:nvSpPr>
        <p:spPr>
          <a:xfrm>
            <a:off x="3523996" y="2069000"/>
            <a:ext cx="1620000" cy="720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6000" tIns="0" rIns="96000" bIns="0" rtlCol="0" anchor="t"/>
          <a:lstStyle/>
          <a:p>
            <a:pPr algn="ctr">
              <a:spcAft>
                <a:spcPts val="200"/>
              </a:spcAft>
              <a:buClr>
                <a:srgbClr val="1F1B62"/>
              </a:buClr>
            </a:pPr>
            <a:r>
              <a:rPr lang="en-US" sz="800">
                <a:solidFill>
                  <a:schemeClr val="bg2">
                    <a:lumMod val="10000"/>
                  </a:schemeClr>
                </a:solidFill>
                <a:latin typeface="Arial" panose="020B0604020202020204" pitchFamily="34" charset="0"/>
                <a:cs typeface="Arial" panose="020B0604020202020204" pitchFamily="34" charset="0"/>
              </a:rPr>
              <a:t>Wipro placed as a ‘Strong performer’ in Forrester’s Global Cybersecurity Consulting Providers 2021</a:t>
            </a:r>
          </a:p>
          <a:p>
            <a:pPr algn="ctr">
              <a:spcAft>
                <a:spcPts val="200"/>
              </a:spcAft>
              <a:buClr>
                <a:srgbClr val="1F1B62"/>
              </a:buClr>
            </a:pPr>
            <a:endParaRPr lang="en-US" sz="800">
              <a:solidFill>
                <a:schemeClr val="bg2">
                  <a:lumMod val="10000"/>
                </a:schemeClr>
              </a:solidFill>
              <a:latin typeface="Arial" panose="020B0604020202020204" pitchFamily="34" charset="0"/>
              <a:cs typeface="Arial" panose="020B0604020202020204" pitchFamily="34" charset="0"/>
            </a:endParaRPr>
          </a:p>
        </p:txBody>
      </p:sp>
      <p:pic>
        <p:nvPicPr>
          <p:cNvPr id="10" name="Picture 4">
            <a:extLst>
              <a:ext uri="{FF2B5EF4-FFF2-40B4-BE49-F238E27FC236}">
                <a16:creationId xmlns:a16="http://schemas.microsoft.com/office/drawing/2014/main" id="{0951494D-ED49-D605-5347-03A48487C3F9}"/>
              </a:ext>
              <a:ext uri="{C183D7F6-B498-43B3-948B-1728B52AA6E4}">
                <adec:decorative xmlns:adec="http://schemas.microsoft.com/office/drawing/2017/decorative" val="1"/>
              </a:ext>
            </a:extLst>
          </p:cNvPr>
          <p:cNvPicPr>
            <a:picLocks noChangeAspect="1" noChangeArrowheads="1"/>
          </p:cNvPicPr>
          <p:nvPr/>
        </p:nvPicPr>
        <p:blipFill rotWithShape="1">
          <a:blip r:embed="rId4"/>
          <a:srcRect l="-97" r="36"/>
          <a:stretch/>
        </p:blipFill>
        <p:spPr bwMode="auto">
          <a:xfrm>
            <a:off x="3684783" y="464612"/>
            <a:ext cx="1298426" cy="36172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5DB2BA90-653A-4729-95AE-6F021D63B360}"/>
              </a:ext>
            </a:extLst>
          </p:cNvPr>
          <p:cNvGrpSpPr/>
          <p:nvPr/>
        </p:nvGrpSpPr>
        <p:grpSpPr>
          <a:xfrm>
            <a:off x="4554697" y="2748768"/>
            <a:ext cx="3179270" cy="2093392"/>
            <a:chOff x="5280386" y="2201918"/>
            <a:chExt cx="3179270" cy="2093392"/>
          </a:xfrm>
        </p:grpSpPr>
        <p:pic>
          <p:nvPicPr>
            <p:cNvPr id="15" name="Picture 14">
              <a:extLst>
                <a:ext uri="{FF2B5EF4-FFF2-40B4-BE49-F238E27FC236}">
                  <a16:creationId xmlns:a16="http://schemas.microsoft.com/office/drawing/2014/main" id="{6F5A6750-7437-4300-9D07-9D8186420D51}"/>
                </a:ext>
              </a:extLst>
            </p:cNvPr>
            <p:cNvPicPr>
              <a:picLocks noChangeAspect="1"/>
            </p:cNvPicPr>
            <p:nvPr/>
          </p:nvPicPr>
          <p:blipFill rotWithShape="1">
            <a:blip r:embed="rId5"/>
            <a:srcRect b="1955"/>
            <a:stretch/>
          </p:blipFill>
          <p:spPr>
            <a:xfrm>
              <a:off x="5280386" y="2201918"/>
              <a:ext cx="3179270" cy="2093392"/>
            </a:xfrm>
            <a:prstGeom prst="rect">
              <a:avLst/>
            </a:prstGeom>
          </p:spPr>
        </p:pic>
        <p:sp>
          <p:nvSpPr>
            <p:cNvPr id="12" name="Oval 11">
              <a:extLst>
                <a:ext uri="{FF2B5EF4-FFF2-40B4-BE49-F238E27FC236}">
                  <a16:creationId xmlns:a16="http://schemas.microsoft.com/office/drawing/2014/main" id="{027EA021-7047-424F-9A21-E3136ED6DA32}"/>
                </a:ext>
              </a:extLst>
            </p:cNvPr>
            <p:cNvSpPr/>
            <p:nvPr/>
          </p:nvSpPr>
          <p:spPr>
            <a:xfrm>
              <a:off x="8048371" y="2805615"/>
              <a:ext cx="283431" cy="187011"/>
            </a:xfrm>
            <a:prstGeom prst="ellipse">
              <a:avLst/>
            </a:prstGeom>
            <a:noFill/>
            <a:ln w="63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grpSp>
      <p:pic>
        <p:nvPicPr>
          <p:cNvPr id="28" name="Graphic 33">
            <a:extLst>
              <a:ext uri="{FF2B5EF4-FFF2-40B4-BE49-F238E27FC236}">
                <a16:creationId xmlns:a16="http://schemas.microsoft.com/office/drawing/2014/main" id="{8739F6E9-6851-4569-8CE9-21230B163B3B}"/>
              </a:ext>
            </a:extLst>
          </p:cNvPr>
          <p:cNvPicPr>
            <a:picLocks noChangeAspect="1"/>
          </p:cNvPicPr>
          <p:nvPr/>
        </p:nvPicPr>
        <p:blipFill>
          <a:blip r:embed="rId6"/>
          <a:srcRect/>
          <a:stretch/>
        </p:blipFill>
        <p:spPr>
          <a:xfrm>
            <a:off x="3776386" y="1698945"/>
            <a:ext cx="1105902" cy="257312"/>
          </a:xfrm>
          <a:prstGeom prst="rect">
            <a:avLst/>
          </a:prstGeom>
        </p:spPr>
      </p:pic>
      <p:sp>
        <p:nvSpPr>
          <p:cNvPr id="30" name="Rectangle 29">
            <a:extLst>
              <a:ext uri="{FF2B5EF4-FFF2-40B4-BE49-F238E27FC236}">
                <a16:creationId xmlns:a16="http://schemas.microsoft.com/office/drawing/2014/main" id="{E50652F9-9D8C-433C-81EF-BE869F7B50FF}"/>
              </a:ext>
            </a:extLst>
          </p:cNvPr>
          <p:cNvSpPr/>
          <p:nvPr/>
        </p:nvSpPr>
        <p:spPr>
          <a:xfrm>
            <a:off x="5326130" y="951685"/>
            <a:ext cx="1620000" cy="720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6000" tIns="0" rIns="96000" bIns="0" rtlCol="0" anchor="t"/>
          <a:lstStyle/>
          <a:p>
            <a:pPr algn="ctr">
              <a:spcAft>
                <a:spcPts val="200"/>
              </a:spcAft>
              <a:buClr>
                <a:srgbClr val="1F1B62"/>
              </a:buClr>
            </a:pPr>
            <a:r>
              <a:rPr lang="en-US" sz="800">
                <a:solidFill>
                  <a:schemeClr val="bg2">
                    <a:lumMod val="10000"/>
                  </a:schemeClr>
                </a:solidFill>
                <a:latin typeface="Arial" panose="020B0604020202020204" pitchFamily="34" charset="0"/>
                <a:cs typeface="Arial" panose="020B0604020202020204" pitchFamily="34" charset="0"/>
              </a:rPr>
              <a:t>Wipro placed in HFS </a:t>
            </a:r>
            <a:br>
              <a:rPr lang="en-US" sz="800">
                <a:solidFill>
                  <a:schemeClr val="bg2">
                    <a:lumMod val="10000"/>
                  </a:schemeClr>
                </a:solidFill>
                <a:latin typeface="Arial" panose="020B0604020202020204" pitchFamily="34" charset="0"/>
                <a:cs typeface="Arial" panose="020B0604020202020204" pitchFamily="34" charset="0"/>
              </a:rPr>
            </a:br>
            <a:r>
              <a:rPr lang="en-US" sz="800">
                <a:solidFill>
                  <a:schemeClr val="bg2">
                    <a:lumMod val="10000"/>
                  </a:schemeClr>
                </a:solidFill>
                <a:latin typeface="Arial" panose="020B0604020202020204" pitchFamily="34" charset="0"/>
                <a:cs typeface="Arial" panose="020B0604020202020204" pitchFamily="34" charset="0"/>
              </a:rPr>
              <a:t>‘Winners Circle’ ​for top 10 cybersecurity service </a:t>
            </a:r>
            <a:br>
              <a:rPr lang="en-US" sz="800">
                <a:solidFill>
                  <a:schemeClr val="bg2">
                    <a:lumMod val="10000"/>
                  </a:schemeClr>
                </a:solidFill>
                <a:latin typeface="Arial" panose="020B0604020202020204" pitchFamily="34" charset="0"/>
                <a:cs typeface="Arial" panose="020B0604020202020204" pitchFamily="34" charset="0"/>
              </a:rPr>
            </a:br>
            <a:r>
              <a:rPr lang="en-US" sz="800">
                <a:solidFill>
                  <a:schemeClr val="bg2">
                    <a:lumMod val="10000"/>
                  </a:schemeClr>
                </a:solidFill>
                <a:latin typeface="Arial" panose="020B0604020202020204" pitchFamily="34" charset="0"/>
                <a:cs typeface="Arial" panose="020B0604020202020204" pitchFamily="34" charset="0"/>
              </a:rPr>
              <a:t>providers 2022</a:t>
            </a:r>
          </a:p>
        </p:txBody>
      </p:sp>
      <p:pic>
        <p:nvPicPr>
          <p:cNvPr id="17" name="Picture 16">
            <a:extLst>
              <a:ext uri="{FF2B5EF4-FFF2-40B4-BE49-F238E27FC236}">
                <a16:creationId xmlns:a16="http://schemas.microsoft.com/office/drawing/2014/main" id="{2D6CC089-325B-429A-953B-744530BC3C5E}"/>
              </a:ext>
            </a:extLst>
          </p:cNvPr>
          <p:cNvPicPr>
            <a:picLocks noChangeAspect="1"/>
          </p:cNvPicPr>
          <p:nvPr/>
        </p:nvPicPr>
        <p:blipFill>
          <a:blip r:embed="rId7"/>
          <a:srcRect/>
          <a:stretch/>
        </p:blipFill>
        <p:spPr>
          <a:xfrm>
            <a:off x="5843776" y="252010"/>
            <a:ext cx="612001" cy="570000"/>
          </a:xfrm>
          <a:prstGeom prst="rect">
            <a:avLst/>
          </a:prstGeom>
        </p:spPr>
      </p:pic>
      <p:pic>
        <p:nvPicPr>
          <p:cNvPr id="31" name="Picture 2">
            <a:extLst>
              <a:ext uri="{FF2B5EF4-FFF2-40B4-BE49-F238E27FC236}">
                <a16:creationId xmlns:a16="http://schemas.microsoft.com/office/drawing/2014/main" id="{97C25CBD-659B-4EC9-B249-B920223E6103}"/>
              </a:ext>
            </a:extLst>
          </p:cNvPr>
          <p:cNvPicPr>
            <a:picLocks noChangeAspect="1" noChangeArrowheads="1"/>
          </p:cNvPicPr>
          <p:nvPr/>
        </p:nvPicPr>
        <p:blipFill>
          <a:blip r:embed="rId8"/>
          <a:srcRect/>
          <a:stretch/>
        </p:blipFill>
        <p:spPr bwMode="auto">
          <a:xfrm>
            <a:off x="7333569" y="457936"/>
            <a:ext cx="1123278" cy="361450"/>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33">
            <a:extLst>
              <a:ext uri="{FF2B5EF4-FFF2-40B4-BE49-F238E27FC236}">
                <a16:creationId xmlns:a16="http://schemas.microsoft.com/office/drawing/2014/main" id="{F282FAA8-7F3D-A874-C3B1-CD0F2D719CF6}"/>
              </a:ext>
            </a:extLst>
          </p:cNvPr>
          <p:cNvPicPr>
            <a:picLocks noChangeAspect="1"/>
          </p:cNvPicPr>
          <p:nvPr/>
        </p:nvPicPr>
        <p:blipFill>
          <a:blip r:embed="rId6"/>
          <a:srcRect/>
          <a:stretch/>
        </p:blipFill>
        <p:spPr>
          <a:xfrm>
            <a:off x="5578358" y="1698945"/>
            <a:ext cx="1105902" cy="257312"/>
          </a:xfrm>
          <a:prstGeom prst="rect">
            <a:avLst/>
          </a:prstGeom>
        </p:spPr>
      </p:pic>
    </p:spTree>
    <p:extLst>
      <p:ext uri="{BB962C8B-B14F-4D97-AF65-F5344CB8AC3E}">
        <p14:creationId xmlns:p14="http://schemas.microsoft.com/office/powerpoint/2010/main" val="1517083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
            <a:extLst>
              <a:ext uri="{FF2B5EF4-FFF2-40B4-BE49-F238E27FC236}">
                <a16:creationId xmlns:a16="http://schemas.microsoft.com/office/drawing/2014/main" id="{F6E85A57-C017-FC6A-2B60-DF365D17DD36}"/>
              </a:ext>
            </a:extLst>
          </p:cNvPr>
          <p:cNvSpPr txBox="1">
            <a:spLocks/>
          </p:cNvSpPr>
          <p:nvPr/>
        </p:nvSpPr>
        <p:spPr>
          <a:xfrm>
            <a:off x="469582" y="439254"/>
            <a:ext cx="4719363" cy="1373211"/>
          </a:xfrm>
          <a:prstGeom prst="rect">
            <a:avLst/>
          </a:prstGeom>
        </p:spPr>
        <p:txBody>
          <a:bodyPr lIns="91440" tIns="45720" rIns="91440" bIns="45720" anchor="t"/>
          <a:lstStyle>
            <a:lvl1pPr marL="0" algn="l" defTabSz="457200" rtl="0" eaLnBrk="1" latinLnBrk="0" hangingPunct="1">
              <a:lnSpc>
                <a:spcPct val="100000"/>
              </a:lnSpc>
              <a:spcBef>
                <a:spcPct val="0"/>
              </a:spcBef>
              <a:buNone/>
              <a:tabLst>
                <a:tab pos="457200" algn="l"/>
              </a:tabLst>
              <a:defRPr lang="en-US" sz="2400" b="1" u="none" kern="1200" dirty="0">
                <a:solidFill>
                  <a:schemeClr val="tx2"/>
                </a:solidFill>
                <a:latin typeface="Arial" panose="020B0604020202020204" pitchFamily="34" charset="0"/>
                <a:ea typeface="+mn-ea"/>
                <a:cs typeface="Arial" panose="020B0604020202020204" pitchFamily="34" charset="0"/>
              </a:defRPr>
            </a:lvl1pPr>
          </a:lstStyle>
          <a:p>
            <a:pPr>
              <a:lnSpc>
                <a:spcPts val="3160"/>
              </a:lnSpc>
            </a:pPr>
            <a:r>
              <a:rPr lang="en-US" sz="2800">
                <a:solidFill>
                  <a:schemeClr val="bg1"/>
                </a:solidFill>
                <a:latin typeface="+mn-lt"/>
                <a:cs typeface="Arial"/>
              </a:rPr>
              <a:t>Driving cost savings </a:t>
            </a:r>
            <a:br>
              <a:rPr lang="en-US" sz="2800">
                <a:solidFill>
                  <a:schemeClr val="bg1"/>
                </a:solidFill>
                <a:latin typeface="+mn-lt"/>
                <a:cs typeface="Arial"/>
              </a:rPr>
            </a:br>
            <a:r>
              <a:rPr lang="en-US" sz="2800">
                <a:solidFill>
                  <a:schemeClr val="bg1"/>
                </a:solidFill>
                <a:latin typeface="+mn-lt"/>
                <a:cs typeface="Arial"/>
              </a:rPr>
              <a:t>for a multinational manufacturing business</a:t>
            </a:r>
          </a:p>
        </p:txBody>
      </p:sp>
      <p:sp>
        <p:nvSpPr>
          <p:cNvPr id="26" name="Rectangle 25">
            <a:extLst>
              <a:ext uri="{FF2B5EF4-FFF2-40B4-BE49-F238E27FC236}">
                <a16:creationId xmlns:a16="http://schemas.microsoft.com/office/drawing/2014/main" id="{F177CDB3-3225-FBCF-E2C3-7C7148B863A0}"/>
              </a:ext>
            </a:extLst>
          </p:cNvPr>
          <p:cNvSpPr/>
          <p:nvPr/>
        </p:nvSpPr>
        <p:spPr>
          <a:xfrm>
            <a:off x="5551714" y="1"/>
            <a:ext cx="3592285" cy="4883150"/>
          </a:xfrm>
          <a:prstGeom prst="rect">
            <a:avLst/>
          </a:prstGeom>
          <a:solidFill>
            <a:srgbClr val="2F8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ontent Placeholder 6">
            <a:extLst>
              <a:ext uri="{FF2B5EF4-FFF2-40B4-BE49-F238E27FC236}">
                <a16:creationId xmlns:a16="http://schemas.microsoft.com/office/drawing/2014/main" id="{9EB6F99D-529C-4CC5-1187-EA4C50F28832}"/>
              </a:ext>
            </a:extLst>
          </p:cNvPr>
          <p:cNvSpPr txBox="1">
            <a:spLocks/>
          </p:cNvSpPr>
          <p:nvPr/>
        </p:nvSpPr>
        <p:spPr>
          <a:xfrm>
            <a:off x="6613360" y="3105193"/>
            <a:ext cx="2434450" cy="344875"/>
          </a:xfrm>
          <a:prstGeom prst="rect">
            <a:avLst/>
          </a:prstGeom>
        </p:spPr>
        <p:txBody>
          <a:bodyPr vert="horz" lIns="0" tIns="0" rIns="0" bIns="0" rtlCol="0" anchor="t">
            <a:noAutofit/>
          </a:bodyPr>
          <a:lstStyle>
            <a:lvl1pPr marL="0" indent="0" algn="l" defTabSz="1219170" rtl="0" eaLnBrk="1" latinLnBrk="0" hangingPunct="1">
              <a:lnSpc>
                <a:spcPct val="100000"/>
              </a:lnSpc>
              <a:spcBef>
                <a:spcPts val="8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defTabSz="1219120">
              <a:spcAft>
                <a:spcPts val="600"/>
              </a:spcAft>
              <a:buClr>
                <a:srgbClr val="0033A0"/>
              </a:buClr>
            </a:pPr>
            <a:r>
              <a:rPr lang="en-US" sz="1000" spc="-10">
                <a:solidFill>
                  <a:schemeClr val="bg1"/>
                </a:solidFill>
              </a:rPr>
              <a:t>Uptime for identity services</a:t>
            </a:r>
          </a:p>
        </p:txBody>
      </p:sp>
      <p:sp>
        <p:nvSpPr>
          <p:cNvPr id="31" name="Content Placeholder 6">
            <a:extLst>
              <a:ext uri="{FF2B5EF4-FFF2-40B4-BE49-F238E27FC236}">
                <a16:creationId xmlns:a16="http://schemas.microsoft.com/office/drawing/2014/main" id="{D9A188D9-DEF0-68A4-B4FE-29AFDEBE6454}"/>
              </a:ext>
            </a:extLst>
          </p:cNvPr>
          <p:cNvSpPr txBox="1">
            <a:spLocks/>
          </p:cNvSpPr>
          <p:nvPr/>
        </p:nvSpPr>
        <p:spPr>
          <a:xfrm>
            <a:off x="6608595" y="3494778"/>
            <a:ext cx="2250383" cy="344875"/>
          </a:xfrm>
          <a:prstGeom prst="rect">
            <a:avLst/>
          </a:prstGeom>
        </p:spPr>
        <p:txBody>
          <a:bodyPr vert="horz" lIns="0" tIns="0" rIns="0" bIns="0" rtlCol="0" anchor="t">
            <a:noAutofit/>
          </a:bodyPr>
          <a:lstStyle>
            <a:lvl1pPr marL="0" indent="0" algn="l" defTabSz="1219170" rtl="0" eaLnBrk="1" latinLnBrk="0" hangingPunct="1">
              <a:lnSpc>
                <a:spcPct val="100000"/>
              </a:lnSpc>
              <a:spcBef>
                <a:spcPts val="8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defTabSz="1219120">
              <a:spcAft>
                <a:spcPts val="600"/>
              </a:spcAft>
              <a:buClr>
                <a:srgbClr val="0033A0"/>
              </a:buClr>
            </a:pPr>
            <a:r>
              <a:rPr lang="en-US" sz="1000" spc="-10">
                <a:solidFill>
                  <a:schemeClr val="bg1"/>
                </a:solidFill>
              </a:rPr>
              <a:t>120+ servers and 20+ directories and databases decommissioned for significant cost saving</a:t>
            </a:r>
          </a:p>
        </p:txBody>
      </p:sp>
      <p:sp>
        <p:nvSpPr>
          <p:cNvPr id="32" name="Content Placeholder 6">
            <a:extLst>
              <a:ext uri="{FF2B5EF4-FFF2-40B4-BE49-F238E27FC236}">
                <a16:creationId xmlns:a16="http://schemas.microsoft.com/office/drawing/2014/main" id="{292FA118-FF4A-CAA8-478E-B93F198BDB74}"/>
              </a:ext>
            </a:extLst>
          </p:cNvPr>
          <p:cNvSpPr txBox="1">
            <a:spLocks/>
          </p:cNvSpPr>
          <p:nvPr/>
        </p:nvSpPr>
        <p:spPr>
          <a:xfrm>
            <a:off x="6016039" y="2530184"/>
            <a:ext cx="2440616" cy="269505"/>
          </a:xfrm>
          <a:prstGeom prst="rect">
            <a:avLst/>
          </a:prstGeom>
        </p:spPr>
        <p:txBody>
          <a:bodyPr vert="horz" lIns="0" tIns="0" rIns="0" bIns="0" rtlCol="0" anchor="t">
            <a:noAutofit/>
          </a:bodyPr>
          <a:lstStyle>
            <a:lvl1pPr marL="0" indent="0" algn="l" defTabSz="1219170" rtl="0" eaLnBrk="1" latinLnBrk="0" hangingPunct="1">
              <a:lnSpc>
                <a:spcPct val="100000"/>
              </a:lnSpc>
              <a:spcBef>
                <a:spcPts val="8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lvl="0" defTabSz="1219120">
              <a:spcBef>
                <a:spcPts val="0"/>
              </a:spcBef>
              <a:spcAft>
                <a:spcPts val="800"/>
              </a:spcAft>
              <a:buClr>
                <a:srgbClr val="009181"/>
              </a:buClr>
              <a:defRPr/>
            </a:pPr>
            <a:r>
              <a:rPr lang="en-US" sz="1600" b="1">
                <a:solidFill>
                  <a:schemeClr val="bg1"/>
                </a:solidFill>
                <a:latin typeface="Arial" panose="020B0604020202020204"/>
              </a:rPr>
              <a:t>Outcomes</a:t>
            </a:r>
            <a:endParaRPr kumimoji="0" lang="en-US" sz="1400" b="0" i="0" u="none" strike="noStrike" kern="1200" cap="none" spc="0" normalizeH="0" baseline="0">
              <a:ln>
                <a:noFill/>
              </a:ln>
              <a:solidFill>
                <a:schemeClr val="bg1"/>
              </a:solidFill>
              <a:effectLst/>
              <a:uLnTx/>
              <a:uFillTx/>
              <a:latin typeface="Arial" panose="020B0604020202020204" pitchFamily="34" charset="0"/>
              <a:ea typeface="ＭＳ Ｐゴシック" charset="-128"/>
              <a:cs typeface="Arial" panose="020B0604020202020204" pitchFamily="34" charset="0"/>
            </a:endParaRPr>
          </a:p>
        </p:txBody>
      </p:sp>
      <p:sp>
        <p:nvSpPr>
          <p:cNvPr id="33" name="Content Placeholder 6">
            <a:extLst>
              <a:ext uri="{FF2B5EF4-FFF2-40B4-BE49-F238E27FC236}">
                <a16:creationId xmlns:a16="http://schemas.microsoft.com/office/drawing/2014/main" id="{7F32A33D-4694-A49B-F01F-1F38EEAD557F}"/>
              </a:ext>
            </a:extLst>
          </p:cNvPr>
          <p:cNvSpPr txBox="1">
            <a:spLocks/>
          </p:cNvSpPr>
          <p:nvPr/>
        </p:nvSpPr>
        <p:spPr>
          <a:xfrm>
            <a:off x="6608595" y="4118945"/>
            <a:ext cx="2250383" cy="344875"/>
          </a:xfrm>
          <a:prstGeom prst="rect">
            <a:avLst/>
          </a:prstGeom>
        </p:spPr>
        <p:txBody>
          <a:bodyPr vert="horz" lIns="0" tIns="0" rIns="0" bIns="0" rtlCol="0" anchor="t">
            <a:noAutofit/>
          </a:bodyPr>
          <a:lstStyle>
            <a:lvl1pPr marL="0" indent="0" algn="l" defTabSz="1219170" rtl="0" eaLnBrk="1" latinLnBrk="0" hangingPunct="1">
              <a:lnSpc>
                <a:spcPct val="100000"/>
              </a:lnSpc>
              <a:spcBef>
                <a:spcPts val="8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defTabSz="1219120">
              <a:spcAft>
                <a:spcPts val="600"/>
              </a:spcAft>
              <a:buClr>
                <a:srgbClr val="0033A0"/>
              </a:buClr>
            </a:pPr>
            <a:r>
              <a:rPr lang="en-US" sz="1000" spc="-10">
                <a:solidFill>
                  <a:schemeClr val="bg1"/>
                </a:solidFill>
              </a:rPr>
              <a:t>Cloud-ready IAM architecture to support ongoing digital transformation journey</a:t>
            </a:r>
          </a:p>
        </p:txBody>
      </p:sp>
      <p:sp>
        <p:nvSpPr>
          <p:cNvPr id="34" name="Content Placeholder 6">
            <a:extLst>
              <a:ext uri="{FF2B5EF4-FFF2-40B4-BE49-F238E27FC236}">
                <a16:creationId xmlns:a16="http://schemas.microsoft.com/office/drawing/2014/main" id="{363AB906-61C0-41AC-4B0E-9761CA1442B1}"/>
              </a:ext>
            </a:extLst>
          </p:cNvPr>
          <p:cNvSpPr txBox="1">
            <a:spLocks/>
          </p:cNvSpPr>
          <p:nvPr/>
        </p:nvSpPr>
        <p:spPr>
          <a:xfrm>
            <a:off x="5853247" y="3055476"/>
            <a:ext cx="741147" cy="269505"/>
          </a:xfrm>
          <a:prstGeom prst="rect">
            <a:avLst/>
          </a:prstGeom>
        </p:spPr>
        <p:txBody>
          <a:bodyPr vert="horz" lIns="0" tIns="0" rIns="0" bIns="0" rtlCol="0" anchor="t">
            <a:noAutofit/>
          </a:bodyPr>
          <a:lstStyle>
            <a:lvl1pPr marL="0" indent="0" algn="l" defTabSz="1219170" rtl="0" eaLnBrk="1" latinLnBrk="0" hangingPunct="1">
              <a:lnSpc>
                <a:spcPct val="100000"/>
              </a:lnSpc>
              <a:spcBef>
                <a:spcPts val="8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lvl="0" algn="ctr" defTabSz="1219120">
              <a:spcBef>
                <a:spcPts val="0"/>
              </a:spcBef>
              <a:spcAft>
                <a:spcPts val="800"/>
              </a:spcAft>
              <a:buClr>
                <a:srgbClr val="009181"/>
              </a:buClr>
              <a:defRPr/>
            </a:pPr>
            <a:r>
              <a:rPr lang="en-US" altLang="ja-JP" sz="1600" b="1" spc="-51">
                <a:solidFill>
                  <a:schemeClr val="bg1"/>
                </a:solidFill>
                <a:latin typeface="Arial" panose="020B0604020202020204"/>
                <a:ea typeface="ＭＳ Ｐゴシック" panose="020B0600070205080204" pitchFamily="34" charset="-128"/>
              </a:rPr>
              <a:t>99.95%</a:t>
            </a:r>
            <a:endParaRPr kumimoji="0" lang="en-US" altLang="ja-JP" sz="1600" b="0" i="0" u="none" strike="noStrike" kern="1200" cap="none" spc="-51" normalizeH="0" baseline="0">
              <a:ln>
                <a:noFill/>
              </a:ln>
              <a:solidFill>
                <a:schemeClr val="bg1"/>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230284" marR="0" lvl="0" indent="-227744" algn="ctr" defTabSz="1215856" rtl="0" eaLnBrk="1" fontAlgn="auto" latinLnBrk="0" hangingPunct="1">
              <a:lnSpc>
                <a:spcPct val="100000"/>
              </a:lnSpc>
              <a:spcBef>
                <a:spcPts val="0"/>
              </a:spcBef>
              <a:spcAft>
                <a:spcPts val="800"/>
              </a:spcAft>
              <a:buClr>
                <a:srgbClr val="2C67FF"/>
              </a:buClr>
              <a:buSzTx/>
              <a:buFont typeface="Arial" panose="020B0604020202020204" pitchFamily="34" charset="0"/>
              <a:buChar char="•"/>
              <a:tabLst/>
              <a:defRPr/>
            </a:pPr>
            <a:endParaRPr kumimoji="0" lang="en-US" sz="1600" b="0" i="0" u="none" strike="noStrike" kern="1200" cap="none" spc="0" normalizeH="0" baseline="0">
              <a:ln>
                <a:noFill/>
              </a:ln>
              <a:solidFill>
                <a:schemeClr val="bg1"/>
              </a:solidFill>
              <a:effectLst/>
              <a:uLnTx/>
              <a:uFillTx/>
              <a:latin typeface="Arial" panose="020B0604020202020204" pitchFamily="34" charset="0"/>
              <a:ea typeface="ＭＳ Ｐゴシック" charset="-128"/>
              <a:cs typeface="Arial" panose="020B0604020202020204" pitchFamily="34" charset="0"/>
            </a:endParaRPr>
          </a:p>
        </p:txBody>
      </p:sp>
      <p:pic>
        <p:nvPicPr>
          <p:cNvPr id="35" name="Graphic 34">
            <a:extLst>
              <a:ext uri="{FF2B5EF4-FFF2-40B4-BE49-F238E27FC236}">
                <a16:creationId xmlns:a16="http://schemas.microsoft.com/office/drawing/2014/main" id="{73BA4A15-108F-1820-1ECE-F71EE1F052D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064954" y="3492331"/>
            <a:ext cx="317733" cy="317733"/>
          </a:xfrm>
          <a:prstGeom prst="rect">
            <a:avLst/>
          </a:prstGeom>
        </p:spPr>
      </p:pic>
      <p:pic>
        <p:nvPicPr>
          <p:cNvPr id="36" name="Graphic 35">
            <a:extLst>
              <a:ext uri="{FF2B5EF4-FFF2-40B4-BE49-F238E27FC236}">
                <a16:creationId xmlns:a16="http://schemas.microsoft.com/office/drawing/2014/main" id="{F553DBE2-5069-6A2C-B418-8553278AF27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038710" y="4126674"/>
            <a:ext cx="370221" cy="370221"/>
          </a:xfrm>
          <a:prstGeom prst="rect">
            <a:avLst/>
          </a:prstGeom>
        </p:spPr>
      </p:pic>
      <p:pic>
        <p:nvPicPr>
          <p:cNvPr id="37" name="Picture Placeholder 5">
            <a:extLst>
              <a:ext uri="{FF2B5EF4-FFF2-40B4-BE49-F238E27FC236}">
                <a16:creationId xmlns:a16="http://schemas.microsoft.com/office/drawing/2014/main" id="{D2477FDE-FEB2-93EA-A4E3-361567C85B99}"/>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Effect>
                      <a14:brightnessContrast contrast="20000"/>
                    </a14:imgEffect>
                  </a14:imgLayer>
                </a14:imgProps>
              </a:ext>
            </a:extLst>
          </a:blip>
          <a:srcRect t="5335" b="5335"/>
          <a:stretch/>
        </p:blipFill>
        <p:spPr>
          <a:xfrm>
            <a:off x="4997450" y="0"/>
            <a:ext cx="4146550" cy="2466975"/>
          </a:xfrm>
          <a:custGeom>
            <a:avLst/>
            <a:gdLst>
              <a:gd name="connsiteX0" fmla="*/ 0 w 4146583"/>
              <a:gd name="connsiteY0" fmla="*/ 0 h 2467074"/>
              <a:gd name="connsiteX1" fmla="*/ 4146583 w 4146583"/>
              <a:gd name="connsiteY1" fmla="*/ 0 h 2467074"/>
              <a:gd name="connsiteX2" fmla="*/ 4146583 w 4146583"/>
              <a:gd name="connsiteY2" fmla="*/ 2188601 h 2467074"/>
              <a:gd name="connsiteX3" fmla="*/ 4048903 w 4146583"/>
              <a:gd name="connsiteY3" fmla="*/ 2235656 h 2467074"/>
              <a:gd name="connsiteX4" fmla="*/ 2902649 w 4146583"/>
              <a:gd name="connsiteY4" fmla="*/ 2467074 h 2467074"/>
              <a:gd name="connsiteX5" fmla="*/ 17664 w 4146583"/>
              <a:gd name="connsiteY5" fmla="*/ 115744 h 246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6583" h="2467074">
                <a:moveTo>
                  <a:pt x="0" y="0"/>
                </a:moveTo>
                <a:lnTo>
                  <a:pt x="4146583" y="0"/>
                </a:lnTo>
                <a:lnTo>
                  <a:pt x="4146583" y="2188601"/>
                </a:lnTo>
                <a:lnTo>
                  <a:pt x="4048903" y="2235656"/>
                </a:lnTo>
                <a:cubicBezTo>
                  <a:pt x="3696591" y="2384672"/>
                  <a:pt x="3309243" y="2467074"/>
                  <a:pt x="2902649" y="2467074"/>
                </a:cubicBezTo>
                <a:cubicBezTo>
                  <a:pt x="1479571" y="2467074"/>
                  <a:pt x="292257" y="1457645"/>
                  <a:pt x="17664" y="115744"/>
                </a:cubicBezTo>
                <a:close/>
              </a:path>
            </a:pathLst>
          </a:custGeom>
          <a:solidFill>
            <a:schemeClr val="accent2"/>
          </a:solidFill>
        </p:spPr>
      </p:pic>
      <p:sp>
        <p:nvSpPr>
          <p:cNvPr id="40" name="Content Placeholder 6">
            <a:extLst>
              <a:ext uri="{FF2B5EF4-FFF2-40B4-BE49-F238E27FC236}">
                <a16:creationId xmlns:a16="http://schemas.microsoft.com/office/drawing/2014/main" id="{A5864D7A-3964-F6E0-30C0-1C4232BA2256}"/>
              </a:ext>
            </a:extLst>
          </p:cNvPr>
          <p:cNvSpPr txBox="1">
            <a:spLocks/>
          </p:cNvSpPr>
          <p:nvPr/>
        </p:nvSpPr>
        <p:spPr>
          <a:xfrm>
            <a:off x="588861" y="1963869"/>
            <a:ext cx="4498528" cy="1173129"/>
          </a:xfrm>
          <a:prstGeom prst="rect">
            <a:avLst/>
          </a:prstGeom>
        </p:spPr>
        <p:txBody>
          <a:bodyPr vert="horz" lIns="0" tIns="0" rIns="0" bIns="0" rtlCol="0" anchor="t">
            <a:noAutofit/>
          </a:bodyPr>
          <a:lstStyle>
            <a:lvl1pPr marL="0" indent="0" algn="l" defTabSz="1219170" rtl="0" eaLnBrk="1" latinLnBrk="0" hangingPunct="1">
              <a:lnSpc>
                <a:spcPct val="100000"/>
              </a:lnSpc>
              <a:spcBef>
                <a:spcPts val="8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lvl="0" defTabSz="1625451">
              <a:spcBef>
                <a:spcPts val="0"/>
              </a:spcBef>
              <a:spcAft>
                <a:spcPts val="600"/>
              </a:spcAft>
              <a:buClr>
                <a:srgbClr val="328DFF">
                  <a:lumMod val="60000"/>
                  <a:lumOff val="40000"/>
                </a:srgbClr>
              </a:buClr>
              <a:defRPr/>
            </a:pPr>
            <a:r>
              <a:rPr lang="en-US" sz="1600" b="1">
                <a:solidFill>
                  <a:srgbClr val="2F8EA9"/>
                </a:solidFill>
                <a:latin typeface="Arial"/>
                <a:cs typeface="Arial"/>
              </a:rPr>
              <a:t>The challenge</a:t>
            </a:r>
          </a:p>
          <a:p>
            <a:pPr>
              <a:spcBef>
                <a:spcPts val="0"/>
              </a:spcBef>
              <a:spcAft>
                <a:spcPts val="1600"/>
              </a:spcAft>
              <a:buSzPct val="100000"/>
            </a:pPr>
            <a:r>
              <a:rPr lang="en-US" sz="1000">
                <a:solidFill>
                  <a:schemeClr val="bg1"/>
                </a:solidFill>
                <a:latin typeface="Arial"/>
                <a:cs typeface="Arial"/>
              </a:rPr>
              <a:t>Our client had on-premises legacy systems that required ongoing maintenance and limited its ability to support digital and cloud transformation. Managing servers and ensuring up-time was costly and our client wanted to upgrade Identity and Access Management (IAM) infrastructure to combat advanced cyber threats. </a:t>
            </a:r>
            <a:endParaRPr lang="en-US" sz="1000">
              <a:solidFill>
                <a:schemeClr val="bg1"/>
              </a:solidFill>
              <a:cs typeface="Arial"/>
            </a:endParaRPr>
          </a:p>
        </p:txBody>
      </p:sp>
      <p:sp>
        <p:nvSpPr>
          <p:cNvPr id="43" name="Content Placeholder 6">
            <a:extLst>
              <a:ext uri="{FF2B5EF4-FFF2-40B4-BE49-F238E27FC236}">
                <a16:creationId xmlns:a16="http://schemas.microsoft.com/office/drawing/2014/main" id="{73B734CC-A95C-D55A-F5D1-B7C585F6EDCE}"/>
              </a:ext>
            </a:extLst>
          </p:cNvPr>
          <p:cNvSpPr txBox="1">
            <a:spLocks/>
          </p:cNvSpPr>
          <p:nvPr/>
        </p:nvSpPr>
        <p:spPr>
          <a:xfrm>
            <a:off x="588860" y="3144858"/>
            <a:ext cx="4554639" cy="1700549"/>
          </a:xfrm>
          <a:prstGeom prst="rect">
            <a:avLst/>
          </a:prstGeom>
        </p:spPr>
        <p:txBody>
          <a:bodyPr vert="horz" lIns="0" tIns="0" rIns="0" bIns="0" rtlCol="0" anchor="t">
            <a:noAutofit/>
          </a:bodyPr>
          <a:lstStyle>
            <a:lvl1pPr marL="0" indent="0" algn="l" defTabSz="1219170" rtl="0" eaLnBrk="1" latinLnBrk="0" hangingPunct="1">
              <a:lnSpc>
                <a:spcPct val="100000"/>
              </a:lnSpc>
              <a:spcBef>
                <a:spcPts val="8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lvl="0" defTabSz="1625451">
              <a:spcBef>
                <a:spcPts val="0"/>
              </a:spcBef>
              <a:spcAft>
                <a:spcPts val="600"/>
              </a:spcAft>
              <a:buClr>
                <a:srgbClr val="328DFF">
                  <a:lumMod val="60000"/>
                  <a:lumOff val="40000"/>
                </a:srgbClr>
              </a:buClr>
              <a:defRPr/>
            </a:pPr>
            <a:r>
              <a:rPr lang="en-US" sz="1600" b="1">
                <a:solidFill>
                  <a:srgbClr val="2F8EA9"/>
                </a:solidFill>
                <a:latin typeface="Arial"/>
                <a:cs typeface="Arial"/>
              </a:rPr>
              <a:t>The solution</a:t>
            </a:r>
          </a:p>
          <a:p>
            <a:pPr marL="171450" indent="-171450">
              <a:spcBef>
                <a:spcPts val="0"/>
              </a:spcBef>
              <a:spcAft>
                <a:spcPts val="600"/>
              </a:spcAft>
              <a:buClr>
                <a:srgbClr val="2F8EA9"/>
              </a:buClr>
              <a:buSzPct val="100000"/>
              <a:buFont typeface="Arial" panose="020B0604020202020204" pitchFamily="34" charset="0"/>
              <a:buChar char="•"/>
            </a:pPr>
            <a:r>
              <a:rPr lang="en-US" sz="1000">
                <a:solidFill>
                  <a:schemeClr val="bg1"/>
                </a:solidFill>
                <a:latin typeface="Arial"/>
                <a:cs typeface="Arial"/>
              </a:rPr>
              <a:t>Delivered a detailed assessment of IAM integrations, with migration impact and feasibility study  </a:t>
            </a:r>
            <a:endParaRPr lang="en-US" sz="1000">
              <a:solidFill>
                <a:schemeClr val="bg1"/>
              </a:solidFill>
            </a:endParaRPr>
          </a:p>
          <a:p>
            <a:pPr marL="171450" indent="-171450">
              <a:spcBef>
                <a:spcPts val="0"/>
              </a:spcBef>
              <a:spcAft>
                <a:spcPts val="600"/>
              </a:spcAft>
              <a:buClr>
                <a:srgbClr val="2F8EA9"/>
              </a:buClr>
              <a:buSzPct val="100000"/>
              <a:buFont typeface="Arial" panose="020B0604020202020204" pitchFamily="34" charset="0"/>
              <a:buChar char="•"/>
            </a:pPr>
            <a:r>
              <a:rPr lang="en-US" sz="1000">
                <a:solidFill>
                  <a:schemeClr val="bg1"/>
                </a:solidFill>
                <a:latin typeface="Arial"/>
                <a:cs typeface="Arial"/>
              </a:rPr>
              <a:t>Created a unified IAM architecture blueprint to support multi-cloud transformation strategy</a:t>
            </a:r>
          </a:p>
          <a:p>
            <a:pPr marL="171450" indent="-171450">
              <a:spcBef>
                <a:spcPts val="0"/>
              </a:spcBef>
              <a:spcAft>
                <a:spcPts val="600"/>
              </a:spcAft>
              <a:buClr>
                <a:srgbClr val="2F8EA9"/>
              </a:buClr>
              <a:buSzPct val="100000"/>
              <a:buFont typeface="Arial" panose="020B0604020202020204" pitchFamily="34" charset="0"/>
              <a:buChar char="•"/>
            </a:pPr>
            <a:r>
              <a:rPr lang="en-US" sz="1000">
                <a:solidFill>
                  <a:schemeClr val="bg1"/>
                </a:solidFill>
                <a:latin typeface="Arial"/>
                <a:cs typeface="Arial"/>
              </a:rPr>
              <a:t>Adopted Agile methodology to rapidly migrate five IAM solutions to Microsoft IAM platform, featuring Microsoft Identity Manager and Azure Active Directory</a:t>
            </a:r>
          </a:p>
        </p:txBody>
      </p:sp>
      <p:sp>
        <p:nvSpPr>
          <p:cNvPr id="20" name="Freeform 128">
            <a:extLst>
              <a:ext uri="{FF2B5EF4-FFF2-40B4-BE49-F238E27FC236}">
                <a16:creationId xmlns:a16="http://schemas.microsoft.com/office/drawing/2014/main" id="{8AB7C9C0-3AEF-3339-4F53-14219D02FB1C}"/>
              </a:ext>
            </a:extLst>
          </p:cNvPr>
          <p:cNvSpPr txBox="1">
            <a:spLocks/>
          </p:cNvSpPr>
          <p:nvPr/>
        </p:nvSpPr>
        <p:spPr>
          <a:xfrm>
            <a:off x="4997450" y="-99"/>
            <a:ext cx="4146583" cy="2467074"/>
          </a:xfrm>
          <a:custGeom>
            <a:avLst/>
            <a:gdLst>
              <a:gd name="connsiteX0" fmla="*/ 0 w 4146583"/>
              <a:gd name="connsiteY0" fmla="*/ 0 h 2467074"/>
              <a:gd name="connsiteX1" fmla="*/ 4146583 w 4146583"/>
              <a:gd name="connsiteY1" fmla="*/ 0 h 2467074"/>
              <a:gd name="connsiteX2" fmla="*/ 4146583 w 4146583"/>
              <a:gd name="connsiteY2" fmla="*/ 2188601 h 2467074"/>
              <a:gd name="connsiteX3" fmla="*/ 4048903 w 4146583"/>
              <a:gd name="connsiteY3" fmla="*/ 2235656 h 2467074"/>
              <a:gd name="connsiteX4" fmla="*/ 2902649 w 4146583"/>
              <a:gd name="connsiteY4" fmla="*/ 2467074 h 2467074"/>
              <a:gd name="connsiteX5" fmla="*/ 17664 w 4146583"/>
              <a:gd name="connsiteY5" fmla="*/ 115744 h 2467074"/>
              <a:gd name="connsiteX6" fmla="*/ 0 w 4146583"/>
              <a:gd name="connsiteY6" fmla="*/ 0 h 246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6583" h="2467074">
                <a:moveTo>
                  <a:pt x="0" y="0"/>
                </a:moveTo>
                <a:lnTo>
                  <a:pt x="4146583" y="0"/>
                </a:lnTo>
                <a:lnTo>
                  <a:pt x="4146583" y="2188601"/>
                </a:lnTo>
                <a:lnTo>
                  <a:pt x="4048903" y="2235656"/>
                </a:lnTo>
                <a:cubicBezTo>
                  <a:pt x="3696591" y="2384672"/>
                  <a:pt x="3309243" y="2467074"/>
                  <a:pt x="2902649" y="2467074"/>
                </a:cubicBezTo>
                <a:cubicBezTo>
                  <a:pt x="1479571" y="2467074"/>
                  <a:pt x="292257" y="1457645"/>
                  <a:pt x="17664" y="115744"/>
                </a:cubicBezTo>
                <a:lnTo>
                  <a:pt x="0" y="0"/>
                </a:lnTo>
                <a:close/>
              </a:path>
            </a:pathLst>
          </a:custGeom>
          <a:gradFill>
            <a:gsLst>
              <a:gs pos="0">
                <a:srgbClr val="2F8EA9"/>
              </a:gs>
              <a:gs pos="55000">
                <a:srgbClr val="2F8EA9">
                  <a:alpha val="0"/>
                </a:srgbClr>
              </a:gs>
            </a:gsLst>
            <a:lin ang="21594000" scaled="0"/>
          </a:gradFill>
        </p:spPr>
        <p:txBody>
          <a:bodyPr wrap="square">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1201313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1FC8162-7284-86C9-8880-18385FB3E205}"/>
              </a:ext>
            </a:extLst>
          </p:cNvPr>
          <p:cNvSpPr/>
          <p:nvPr/>
        </p:nvSpPr>
        <p:spPr>
          <a:xfrm>
            <a:off x="5551714" y="-1"/>
            <a:ext cx="3592285" cy="4883573"/>
          </a:xfrm>
          <a:prstGeom prst="rect">
            <a:avLst/>
          </a:prstGeom>
          <a:solidFill>
            <a:srgbClr val="2F8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2">
            <a:extLst>
              <a:ext uri="{FF2B5EF4-FFF2-40B4-BE49-F238E27FC236}">
                <a16:creationId xmlns:a16="http://schemas.microsoft.com/office/drawing/2014/main" id="{F6E85A57-C017-FC6A-2B60-DF365D17DD36}"/>
              </a:ext>
            </a:extLst>
          </p:cNvPr>
          <p:cNvSpPr txBox="1">
            <a:spLocks/>
          </p:cNvSpPr>
          <p:nvPr/>
        </p:nvSpPr>
        <p:spPr>
          <a:xfrm>
            <a:off x="469582" y="439254"/>
            <a:ext cx="4617807" cy="1373211"/>
          </a:xfrm>
          <a:prstGeom prst="rect">
            <a:avLst/>
          </a:prstGeom>
        </p:spPr>
        <p:txBody>
          <a:bodyPr/>
          <a:lstStyle>
            <a:lvl1pPr marL="0" algn="l" defTabSz="457200" rtl="0" eaLnBrk="1" latinLnBrk="0" hangingPunct="1">
              <a:lnSpc>
                <a:spcPct val="100000"/>
              </a:lnSpc>
              <a:spcBef>
                <a:spcPct val="0"/>
              </a:spcBef>
              <a:buNone/>
              <a:tabLst>
                <a:tab pos="457200" algn="l"/>
              </a:tabLst>
              <a:defRPr lang="en-US" sz="2400" b="1" u="none" kern="1200" dirty="0">
                <a:solidFill>
                  <a:schemeClr val="tx2"/>
                </a:solidFill>
                <a:latin typeface="Arial" panose="020B0604020202020204" pitchFamily="34" charset="0"/>
                <a:ea typeface="+mn-ea"/>
                <a:cs typeface="Arial" panose="020B0604020202020204" pitchFamily="34" charset="0"/>
              </a:defRPr>
            </a:lvl1pPr>
          </a:lstStyle>
          <a:p>
            <a:pPr>
              <a:lnSpc>
                <a:spcPts val="3160"/>
              </a:lnSpc>
            </a:pPr>
            <a:r>
              <a:rPr lang="en-US" sz="2800">
                <a:solidFill>
                  <a:schemeClr val="bg1"/>
                </a:solidFill>
                <a:latin typeface="+mn-lt"/>
              </a:rPr>
              <a:t>Improving cloud threat </a:t>
            </a:r>
            <a:br>
              <a:rPr lang="en-US" sz="2800">
                <a:solidFill>
                  <a:schemeClr val="bg1"/>
                </a:solidFill>
                <a:latin typeface="+mn-lt"/>
              </a:rPr>
            </a:br>
            <a:r>
              <a:rPr lang="en-US" sz="2800">
                <a:solidFill>
                  <a:schemeClr val="bg1"/>
                </a:solidFill>
                <a:latin typeface="+mn-lt"/>
              </a:rPr>
              <a:t>visibility for an Australian government agency</a:t>
            </a:r>
          </a:p>
        </p:txBody>
      </p:sp>
      <p:sp>
        <p:nvSpPr>
          <p:cNvPr id="30" name="Content Placeholder 6">
            <a:extLst>
              <a:ext uri="{FF2B5EF4-FFF2-40B4-BE49-F238E27FC236}">
                <a16:creationId xmlns:a16="http://schemas.microsoft.com/office/drawing/2014/main" id="{9EB6F99D-529C-4CC5-1187-EA4C50F28832}"/>
              </a:ext>
            </a:extLst>
          </p:cNvPr>
          <p:cNvSpPr txBox="1">
            <a:spLocks/>
          </p:cNvSpPr>
          <p:nvPr/>
        </p:nvSpPr>
        <p:spPr>
          <a:xfrm>
            <a:off x="6613360" y="3105193"/>
            <a:ext cx="2434450" cy="344875"/>
          </a:xfrm>
          <a:prstGeom prst="rect">
            <a:avLst/>
          </a:prstGeom>
        </p:spPr>
        <p:txBody>
          <a:bodyPr vert="horz" lIns="0" tIns="0" rIns="0" bIns="0" rtlCol="0" anchor="t">
            <a:noAutofit/>
          </a:bodyPr>
          <a:lstStyle>
            <a:lvl1pPr marL="0" indent="0" algn="l" defTabSz="1219170" rtl="0" eaLnBrk="1" latinLnBrk="0" hangingPunct="1">
              <a:lnSpc>
                <a:spcPct val="100000"/>
              </a:lnSpc>
              <a:spcBef>
                <a:spcPts val="8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defTabSz="1219120">
              <a:spcAft>
                <a:spcPts val="600"/>
              </a:spcAft>
              <a:buClr>
                <a:srgbClr val="0033A0"/>
              </a:buClr>
            </a:pPr>
            <a:r>
              <a:rPr lang="en-US" sz="1000" spc="-10">
                <a:solidFill>
                  <a:schemeClr val="bg1"/>
                </a:solidFill>
              </a:rPr>
              <a:t>Critical devices onboarded on AWS </a:t>
            </a:r>
          </a:p>
        </p:txBody>
      </p:sp>
      <p:sp>
        <p:nvSpPr>
          <p:cNvPr id="31" name="Content Placeholder 6">
            <a:extLst>
              <a:ext uri="{FF2B5EF4-FFF2-40B4-BE49-F238E27FC236}">
                <a16:creationId xmlns:a16="http://schemas.microsoft.com/office/drawing/2014/main" id="{D9A188D9-DEF0-68A4-B4FE-29AFDEBE6454}"/>
              </a:ext>
            </a:extLst>
          </p:cNvPr>
          <p:cNvSpPr txBox="1">
            <a:spLocks/>
          </p:cNvSpPr>
          <p:nvPr/>
        </p:nvSpPr>
        <p:spPr>
          <a:xfrm>
            <a:off x="6608595" y="3561571"/>
            <a:ext cx="2250383" cy="344875"/>
          </a:xfrm>
          <a:prstGeom prst="rect">
            <a:avLst/>
          </a:prstGeom>
        </p:spPr>
        <p:txBody>
          <a:bodyPr vert="horz" lIns="0" tIns="0" rIns="0" bIns="0" rtlCol="0" anchor="t">
            <a:noAutofit/>
          </a:bodyPr>
          <a:lstStyle>
            <a:lvl1pPr marL="0" indent="0" algn="l" defTabSz="1219170" rtl="0" eaLnBrk="1" latinLnBrk="0" hangingPunct="1">
              <a:lnSpc>
                <a:spcPct val="100000"/>
              </a:lnSpc>
              <a:spcBef>
                <a:spcPts val="8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defTabSz="1219120">
              <a:spcAft>
                <a:spcPts val="600"/>
              </a:spcAft>
              <a:buClr>
                <a:srgbClr val="0033A0"/>
              </a:buClr>
            </a:pPr>
            <a:r>
              <a:rPr lang="en-US" sz="1000" spc="-10">
                <a:solidFill>
                  <a:schemeClr val="bg1"/>
                </a:solidFill>
              </a:rPr>
              <a:t>Increased visibility and minimized impact of cloud cybersecurity breaches </a:t>
            </a:r>
            <a:br>
              <a:rPr lang="en-US" sz="1000" spc="-10">
                <a:solidFill>
                  <a:schemeClr val="bg1"/>
                </a:solidFill>
              </a:rPr>
            </a:br>
            <a:endParaRPr lang="en-US" sz="1000" spc="-10">
              <a:solidFill>
                <a:schemeClr val="bg1"/>
              </a:solidFill>
            </a:endParaRPr>
          </a:p>
        </p:txBody>
      </p:sp>
      <p:sp>
        <p:nvSpPr>
          <p:cNvPr id="32" name="Content Placeholder 6">
            <a:extLst>
              <a:ext uri="{FF2B5EF4-FFF2-40B4-BE49-F238E27FC236}">
                <a16:creationId xmlns:a16="http://schemas.microsoft.com/office/drawing/2014/main" id="{292FA118-FF4A-CAA8-478E-B93F198BDB74}"/>
              </a:ext>
            </a:extLst>
          </p:cNvPr>
          <p:cNvSpPr txBox="1">
            <a:spLocks/>
          </p:cNvSpPr>
          <p:nvPr/>
        </p:nvSpPr>
        <p:spPr>
          <a:xfrm>
            <a:off x="6016039" y="2530184"/>
            <a:ext cx="2440616" cy="269505"/>
          </a:xfrm>
          <a:prstGeom prst="rect">
            <a:avLst/>
          </a:prstGeom>
        </p:spPr>
        <p:txBody>
          <a:bodyPr vert="horz" lIns="0" tIns="0" rIns="0" bIns="0" rtlCol="0" anchor="t">
            <a:noAutofit/>
          </a:bodyPr>
          <a:lstStyle>
            <a:lvl1pPr marL="0" indent="0" algn="l" defTabSz="1219170" rtl="0" eaLnBrk="1" latinLnBrk="0" hangingPunct="1">
              <a:lnSpc>
                <a:spcPct val="100000"/>
              </a:lnSpc>
              <a:spcBef>
                <a:spcPts val="8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lvl="0" defTabSz="1219120">
              <a:spcBef>
                <a:spcPts val="0"/>
              </a:spcBef>
              <a:spcAft>
                <a:spcPts val="800"/>
              </a:spcAft>
              <a:buClr>
                <a:srgbClr val="009181"/>
              </a:buClr>
              <a:defRPr/>
            </a:pPr>
            <a:r>
              <a:rPr lang="en-US" sz="1600" b="1">
                <a:solidFill>
                  <a:schemeClr val="bg1"/>
                </a:solidFill>
                <a:latin typeface="Arial" panose="020B0604020202020204"/>
              </a:rPr>
              <a:t>Outcomes</a:t>
            </a:r>
            <a:endParaRPr kumimoji="0" lang="en-US" sz="1400" b="0" i="0" u="none" strike="noStrike" kern="1200" cap="none" spc="0" normalizeH="0" baseline="0">
              <a:ln>
                <a:noFill/>
              </a:ln>
              <a:solidFill>
                <a:schemeClr val="bg1"/>
              </a:solidFill>
              <a:effectLst/>
              <a:uLnTx/>
              <a:uFillTx/>
              <a:latin typeface="Arial" panose="020B0604020202020204" pitchFamily="34" charset="0"/>
              <a:ea typeface="ＭＳ Ｐゴシック" charset="-128"/>
              <a:cs typeface="Arial" panose="020B0604020202020204" pitchFamily="34" charset="0"/>
            </a:endParaRPr>
          </a:p>
        </p:txBody>
      </p:sp>
      <p:sp>
        <p:nvSpPr>
          <p:cNvPr id="33" name="Content Placeholder 6">
            <a:extLst>
              <a:ext uri="{FF2B5EF4-FFF2-40B4-BE49-F238E27FC236}">
                <a16:creationId xmlns:a16="http://schemas.microsoft.com/office/drawing/2014/main" id="{7F32A33D-4694-A49B-F01F-1F38EEAD557F}"/>
              </a:ext>
            </a:extLst>
          </p:cNvPr>
          <p:cNvSpPr txBox="1">
            <a:spLocks/>
          </p:cNvSpPr>
          <p:nvPr/>
        </p:nvSpPr>
        <p:spPr>
          <a:xfrm>
            <a:off x="6608595" y="4118945"/>
            <a:ext cx="2250383" cy="344875"/>
          </a:xfrm>
          <a:prstGeom prst="rect">
            <a:avLst/>
          </a:prstGeom>
        </p:spPr>
        <p:txBody>
          <a:bodyPr vert="horz" lIns="0" tIns="0" rIns="0" bIns="0" rtlCol="0" anchor="t">
            <a:noAutofit/>
          </a:bodyPr>
          <a:lstStyle>
            <a:lvl1pPr marL="0" indent="0" algn="l" defTabSz="1219170" rtl="0" eaLnBrk="1" latinLnBrk="0" hangingPunct="1">
              <a:lnSpc>
                <a:spcPct val="100000"/>
              </a:lnSpc>
              <a:spcBef>
                <a:spcPts val="8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defTabSz="1219120">
              <a:spcAft>
                <a:spcPts val="600"/>
              </a:spcAft>
              <a:buClr>
                <a:srgbClr val="0033A0"/>
              </a:buClr>
            </a:pPr>
            <a:r>
              <a:rPr lang="en-GB" sz="1000" spc="-10">
                <a:solidFill>
                  <a:schemeClr val="bg1"/>
                </a:solidFill>
              </a:rPr>
              <a:t>Rapid app development and cloud migration at scale</a:t>
            </a:r>
          </a:p>
        </p:txBody>
      </p:sp>
      <p:sp>
        <p:nvSpPr>
          <p:cNvPr id="34" name="Content Placeholder 6">
            <a:extLst>
              <a:ext uri="{FF2B5EF4-FFF2-40B4-BE49-F238E27FC236}">
                <a16:creationId xmlns:a16="http://schemas.microsoft.com/office/drawing/2014/main" id="{363AB906-61C0-41AC-4B0E-9761CA1442B1}"/>
              </a:ext>
            </a:extLst>
          </p:cNvPr>
          <p:cNvSpPr txBox="1">
            <a:spLocks/>
          </p:cNvSpPr>
          <p:nvPr/>
        </p:nvSpPr>
        <p:spPr>
          <a:xfrm>
            <a:off x="5853247" y="3055476"/>
            <a:ext cx="741147" cy="269505"/>
          </a:xfrm>
          <a:prstGeom prst="rect">
            <a:avLst/>
          </a:prstGeom>
        </p:spPr>
        <p:txBody>
          <a:bodyPr vert="horz" lIns="0" tIns="0" rIns="0" bIns="0" rtlCol="0" anchor="t">
            <a:noAutofit/>
          </a:bodyPr>
          <a:lstStyle>
            <a:lvl1pPr marL="0" indent="0" algn="l" defTabSz="1219170" rtl="0" eaLnBrk="1" latinLnBrk="0" hangingPunct="1">
              <a:lnSpc>
                <a:spcPct val="100000"/>
              </a:lnSpc>
              <a:spcBef>
                <a:spcPts val="8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lvl="0" algn="ctr" defTabSz="1219120">
              <a:spcBef>
                <a:spcPts val="0"/>
              </a:spcBef>
              <a:spcAft>
                <a:spcPts val="800"/>
              </a:spcAft>
              <a:buClr>
                <a:srgbClr val="009181"/>
              </a:buClr>
              <a:defRPr/>
            </a:pPr>
            <a:r>
              <a:rPr lang="en-US" altLang="ja-JP" sz="1600" b="1" spc="-51">
                <a:solidFill>
                  <a:schemeClr val="bg1"/>
                </a:solidFill>
                <a:latin typeface="Arial" panose="020B0604020202020204"/>
                <a:ea typeface="ＭＳ Ｐゴシック" panose="020B0600070205080204" pitchFamily="34" charset="-128"/>
              </a:rPr>
              <a:t>2,000+</a:t>
            </a:r>
            <a:endParaRPr kumimoji="0" lang="en-US" altLang="ja-JP" sz="1600" b="0" i="0" u="none" strike="noStrike" kern="1200" cap="none" spc="-51" normalizeH="0" baseline="0">
              <a:ln>
                <a:noFill/>
              </a:ln>
              <a:solidFill>
                <a:schemeClr val="bg1"/>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230284" marR="0" lvl="0" indent="-227744" algn="ctr" defTabSz="1215856" rtl="0" eaLnBrk="1" fontAlgn="auto" latinLnBrk="0" hangingPunct="1">
              <a:lnSpc>
                <a:spcPct val="100000"/>
              </a:lnSpc>
              <a:spcBef>
                <a:spcPts val="0"/>
              </a:spcBef>
              <a:spcAft>
                <a:spcPts val="800"/>
              </a:spcAft>
              <a:buClr>
                <a:srgbClr val="2C67FF"/>
              </a:buClr>
              <a:buSzTx/>
              <a:buFont typeface="Arial" panose="020B0604020202020204" pitchFamily="34" charset="0"/>
              <a:buChar char="•"/>
              <a:tabLst/>
              <a:defRPr/>
            </a:pPr>
            <a:endParaRPr kumimoji="0" lang="en-US" sz="1600" b="0" i="0" u="none" strike="noStrike" kern="1200" cap="none" spc="0" normalizeH="0" baseline="0">
              <a:ln>
                <a:noFill/>
              </a:ln>
              <a:solidFill>
                <a:schemeClr val="bg1"/>
              </a:solidFill>
              <a:effectLst/>
              <a:uLnTx/>
              <a:uFillTx/>
              <a:latin typeface="Arial" panose="020B0604020202020204" pitchFamily="34" charset="0"/>
              <a:ea typeface="ＭＳ Ｐゴシック" charset="-128"/>
              <a:cs typeface="Arial" panose="020B0604020202020204" pitchFamily="34" charset="0"/>
            </a:endParaRPr>
          </a:p>
        </p:txBody>
      </p:sp>
      <p:pic>
        <p:nvPicPr>
          <p:cNvPr id="35" name="Graphic 34">
            <a:extLst>
              <a:ext uri="{FF2B5EF4-FFF2-40B4-BE49-F238E27FC236}">
                <a16:creationId xmlns:a16="http://schemas.microsoft.com/office/drawing/2014/main" id="{73BA4A15-108F-1820-1ECE-F71EE1F052D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038710" y="3506636"/>
            <a:ext cx="370221" cy="370221"/>
          </a:xfrm>
          <a:prstGeom prst="rect">
            <a:avLst/>
          </a:prstGeom>
        </p:spPr>
      </p:pic>
      <p:pic>
        <p:nvPicPr>
          <p:cNvPr id="36" name="Graphic 35">
            <a:extLst>
              <a:ext uri="{FF2B5EF4-FFF2-40B4-BE49-F238E27FC236}">
                <a16:creationId xmlns:a16="http://schemas.microsoft.com/office/drawing/2014/main" id="{F553DBE2-5069-6A2C-B418-8553278AF27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038710" y="4106569"/>
            <a:ext cx="370221" cy="370221"/>
          </a:xfrm>
          <a:prstGeom prst="rect">
            <a:avLst/>
          </a:prstGeom>
        </p:spPr>
      </p:pic>
      <p:pic>
        <p:nvPicPr>
          <p:cNvPr id="37" name="Picture Placeholder 5">
            <a:extLst>
              <a:ext uri="{FF2B5EF4-FFF2-40B4-BE49-F238E27FC236}">
                <a16:creationId xmlns:a16="http://schemas.microsoft.com/office/drawing/2014/main" id="{D2477FDE-FEB2-93EA-A4E3-361567C85B99}"/>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rcRect t="5423" b="5423"/>
          <a:stretch/>
        </p:blipFill>
        <p:spPr>
          <a:xfrm>
            <a:off x="4997450" y="0"/>
            <a:ext cx="4146550" cy="2466975"/>
          </a:xfrm>
          <a:custGeom>
            <a:avLst/>
            <a:gdLst>
              <a:gd name="connsiteX0" fmla="*/ 0 w 4146583"/>
              <a:gd name="connsiteY0" fmla="*/ 0 h 2467074"/>
              <a:gd name="connsiteX1" fmla="*/ 4146583 w 4146583"/>
              <a:gd name="connsiteY1" fmla="*/ 0 h 2467074"/>
              <a:gd name="connsiteX2" fmla="*/ 4146583 w 4146583"/>
              <a:gd name="connsiteY2" fmla="*/ 2188601 h 2467074"/>
              <a:gd name="connsiteX3" fmla="*/ 4048903 w 4146583"/>
              <a:gd name="connsiteY3" fmla="*/ 2235656 h 2467074"/>
              <a:gd name="connsiteX4" fmla="*/ 2902649 w 4146583"/>
              <a:gd name="connsiteY4" fmla="*/ 2467074 h 2467074"/>
              <a:gd name="connsiteX5" fmla="*/ 17664 w 4146583"/>
              <a:gd name="connsiteY5" fmla="*/ 115744 h 246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6583" h="2467074">
                <a:moveTo>
                  <a:pt x="0" y="0"/>
                </a:moveTo>
                <a:lnTo>
                  <a:pt x="4146583" y="0"/>
                </a:lnTo>
                <a:lnTo>
                  <a:pt x="4146583" y="2188601"/>
                </a:lnTo>
                <a:lnTo>
                  <a:pt x="4048903" y="2235656"/>
                </a:lnTo>
                <a:cubicBezTo>
                  <a:pt x="3696591" y="2384672"/>
                  <a:pt x="3309243" y="2467074"/>
                  <a:pt x="2902649" y="2467074"/>
                </a:cubicBezTo>
                <a:cubicBezTo>
                  <a:pt x="1479571" y="2467074"/>
                  <a:pt x="292257" y="1457645"/>
                  <a:pt x="17664" y="115744"/>
                </a:cubicBezTo>
                <a:close/>
              </a:path>
            </a:pathLst>
          </a:custGeom>
          <a:solidFill>
            <a:schemeClr val="accent2"/>
          </a:solidFill>
        </p:spPr>
      </p:pic>
      <p:sp>
        <p:nvSpPr>
          <p:cNvPr id="40" name="Content Placeholder 6">
            <a:extLst>
              <a:ext uri="{FF2B5EF4-FFF2-40B4-BE49-F238E27FC236}">
                <a16:creationId xmlns:a16="http://schemas.microsoft.com/office/drawing/2014/main" id="{A5864D7A-3964-F6E0-30C0-1C4232BA2256}"/>
              </a:ext>
            </a:extLst>
          </p:cNvPr>
          <p:cNvSpPr txBox="1">
            <a:spLocks/>
          </p:cNvSpPr>
          <p:nvPr/>
        </p:nvSpPr>
        <p:spPr>
          <a:xfrm>
            <a:off x="588861" y="1963868"/>
            <a:ext cx="4498528" cy="1279371"/>
          </a:xfrm>
          <a:prstGeom prst="rect">
            <a:avLst/>
          </a:prstGeom>
        </p:spPr>
        <p:txBody>
          <a:bodyPr vert="horz" lIns="0" tIns="0" rIns="0" bIns="0" rtlCol="0" anchor="t">
            <a:noAutofit/>
          </a:bodyPr>
          <a:lstStyle>
            <a:lvl1pPr marL="0" indent="0" algn="l" defTabSz="1219170" rtl="0" eaLnBrk="1" latinLnBrk="0" hangingPunct="1">
              <a:lnSpc>
                <a:spcPct val="100000"/>
              </a:lnSpc>
              <a:spcBef>
                <a:spcPts val="8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lvl="0" defTabSz="1625451">
              <a:spcBef>
                <a:spcPts val="0"/>
              </a:spcBef>
              <a:spcAft>
                <a:spcPts val="600"/>
              </a:spcAft>
              <a:buClr>
                <a:srgbClr val="328DFF">
                  <a:lumMod val="60000"/>
                  <a:lumOff val="40000"/>
                </a:srgbClr>
              </a:buClr>
              <a:defRPr/>
            </a:pPr>
            <a:r>
              <a:rPr lang="en-US" sz="1600" b="1">
                <a:solidFill>
                  <a:srgbClr val="2F8EA9"/>
                </a:solidFill>
                <a:latin typeface="Arial"/>
                <a:cs typeface="Arial"/>
              </a:rPr>
              <a:t>The challenge</a:t>
            </a:r>
          </a:p>
          <a:p>
            <a:pPr>
              <a:spcBef>
                <a:spcPts val="0"/>
              </a:spcBef>
              <a:spcAft>
                <a:spcPts val="1600"/>
              </a:spcAft>
              <a:buSzPct val="100000"/>
            </a:pPr>
            <a:r>
              <a:rPr lang="en-US" sz="1000">
                <a:solidFill>
                  <a:schemeClr val="bg1"/>
                </a:solidFill>
                <a:latin typeface="Arial"/>
                <a:cs typeface="Arial"/>
              </a:rPr>
              <a:t>Our client was responsible for building and maintaining road infrastructure across Australia. The agency wanted to improve the hybrid cloud environment security risk posture by elevating threat management capabilities, while facilitating engagement with customers via new digital channels. </a:t>
            </a:r>
          </a:p>
        </p:txBody>
      </p:sp>
      <p:sp>
        <p:nvSpPr>
          <p:cNvPr id="43" name="Content Placeholder 6">
            <a:extLst>
              <a:ext uri="{FF2B5EF4-FFF2-40B4-BE49-F238E27FC236}">
                <a16:creationId xmlns:a16="http://schemas.microsoft.com/office/drawing/2014/main" id="{73B734CC-A95C-D55A-F5D1-B7C585F6EDCE}"/>
              </a:ext>
            </a:extLst>
          </p:cNvPr>
          <p:cNvSpPr txBox="1">
            <a:spLocks/>
          </p:cNvSpPr>
          <p:nvPr/>
        </p:nvSpPr>
        <p:spPr>
          <a:xfrm>
            <a:off x="588861" y="3144056"/>
            <a:ext cx="4498528" cy="1700549"/>
          </a:xfrm>
          <a:prstGeom prst="rect">
            <a:avLst/>
          </a:prstGeom>
        </p:spPr>
        <p:txBody>
          <a:bodyPr vert="horz" lIns="0" tIns="0" rIns="0" bIns="0" rtlCol="0" anchor="t">
            <a:noAutofit/>
          </a:bodyPr>
          <a:lstStyle>
            <a:lvl1pPr marL="0" indent="0" algn="l" defTabSz="1219170" rtl="0" eaLnBrk="1" latinLnBrk="0" hangingPunct="1">
              <a:lnSpc>
                <a:spcPct val="100000"/>
              </a:lnSpc>
              <a:spcBef>
                <a:spcPts val="8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lvl="0" defTabSz="1625451">
              <a:spcBef>
                <a:spcPts val="0"/>
              </a:spcBef>
              <a:spcAft>
                <a:spcPts val="600"/>
              </a:spcAft>
              <a:buClr>
                <a:srgbClr val="328DFF">
                  <a:lumMod val="60000"/>
                  <a:lumOff val="40000"/>
                </a:srgbClr>
              </a:buClr>
              <a:defRPr/>
            </a:pPr>
            <a:r>
              <a:rPr lang="en-US" sz="1600" b="1">
                <a:solidFill>
                  <a:srgbClr val="2F8EA9"/>
                </a:solidFill>
                <a:latin typeface="Arial"/>
                <a:cs typeface="Arial"/>
              </a:rPr>
              <a:t>The solution</a:t>
            </a:r>
          </a:p>
          <a:p>
            <a:pPr marL="171450" indent="-171450">
              <a:spcBef>
                <a:spcPts val="0"/>
              </a:spcBef>
              <a:spcAft>
                <a:spcPts val="600"/>
              </a:spcAft>
              <a:buClr>
                <a:srgbClr val="2F8EA9"/>
              </a:buClr>
              <a:buSzPct val="100000"/>
              <a:buFont typeface="Arial" panose="020B0604020202020204" pitchFamily="34" charset="0"/>
              <a:buChar char="•"/>
            </a:pPr>
            <a:r>
              <a:rPr lang="en-US" sz="1000">
                <a:solidFill>
                  <a:schemeClr val="bg1"/>
                </a:solidFill>
                <a:latin typeface="Arial"/>
                <a:cs typeface="Arial"/>
              </a:rPr>
              <a:t>Established a centralized Security Operations Center to detect and respond to security events for sensitive assets</a:t>
            </a:r>
          </a:p>
          <a:p>
            <a:pPr marL="171450" indent="-171450">
              <a:spcBef>
                <a:spcPts val="0"/>
              </a:spcBef>
              <a:spcAft>
                <a:spcPts val="600"/>
              </a:spcAft>
              <a:buClr>
                <a:srgbClr val="2F8EA9"/>
              </a:buClr>
              <a:buSzPct val="100000"/>
              <a:buFont typeface="Arial" panose="020B0604020202020204" pitchFamily="34" charset="0"/>
              <a:buChar char="•"/>
            </a:pPr>
            <a:r>
              <a:rPr lang="en-GB" sz="1000">
                <a:solidFill>
                  <a:schemeClr val="bg1"/>
                </a:solidFill>
                <a:latin typeface="Arial"/>
                <a:cs typeface="Arial"/>
              </a:rPr>
              <a:t>Migrated business applications to AWS using DevOps and Secure by Design principles</a:t>
            </a:r>
          </a:p>
          <a:p>
            <a:pPr marL="171450" indent="-171450">
              <a:spcBef>
                <a:spcPts val="0"/>
              </a:spcBef>
              <a:spcAft>
                <a:spcPts val="600"/>
              </a:spcAft>
              <a:buClr>
                <a:srgbClr val="2F8EA9"/>
              </a:buClr>
              <a:buSzPct val="100000"/>
              <a:buFont typeface="Arial" panose="020B0604020202020204" pitchFamily="34" charset="0"/>
              <a:buChar char="•"/>
            </a:pPr>
            <a:r>
              <a:rPr lang="en-US" sz="1000">
                <a:solidFill>
                  <a:schemeClr val="bg1"/>
                </a:solidFill>
                <a:latin typeface="Arial"/>
                <a:cs typeface="Arial"/>
              </a:rPr>
              <a:t>Leveraged Wipro Vulnerability Management as a Service platform to provide automated, scanner-based and agent-based solutions</a:t>
            </a:r>
          </a:p>
          <a:p>
            <a:pPr marL="171450" indent="-171450">
              <a:buClr>
                <a:schemeClr val="bg2"/>
              </a:buClr>
              <a:buSzPct val="100000"/>
              <a:buFont typeface="Arial" panose="020B0604020202020204" pitchFamily="34" charset="0"/>
              <a:buChar char="•"/>
            </a:pPr>
            <a:endParaRPr lang="en-US" sz="700">
              <a:solidFill>
                <a:schemeClr val="bg1"/>
              </a:solidFill>
            </a:endParaRPr>
          </a:p>
          <a:p>
            <a:pPr marL="171450" indent="-171450">
              <a:buClr>
                <a:schemeClr val="bg2"/>
              </a:buClr>
              <a:buSzPct val="100000"/>
              <a:buFont typeface="Arial" panose="020B0604020202020204" pitchFamily="34" charset="0"/>
              <a:buChar char="•"/>
            </a:pPr>
            <a:endParaRPr lang="en-US" sz="700">
              <a:solidFill>
                <a:schemeClr val="bg1"/>
              </a:solidFill>
            </a:endParaRPr>
          </a:p>
        </p:txBody>
      </p:sp>
      <p:sp>
        <p:nvSpPr>
          <p:cNvPr id="20" name="Freeform 128">
            <a:extLst>
              <a:ext uri="{FF2B5EF4-FFF2-40B4-BE49-F238E27FC236}">
                <a16:creationId xmlns:a16="http://schemas.microsoft.com/office/drawing/2014/main" id="{EBC847FE-F21E-99C3-9F59-51D3A5529921}"/>
              </a:ext>
            </a:extLst>
          </p:cNvPr>
          <p:cNvSpPr txBox="1">
            <a:spLocks/>
          </p:cNvSpPr>
          <p:nvPr/>
        </p:nvSpPr>
        <p:spPr>
          <a:xfrm>
            <a:off x="4997450" y="-99"/>
            <a:ext cx="4146583" cy="2467074"/>
          </a:xfrm>
          <a:custGeom>
            <a:avLst/>
            <a:gdLst>
              <a:gd name="connsiteX0" fmla="*/ 0 w 4146583"/>
              <a:gd name="connsiteY0" fmla="*/ 0 h 2467074"/>
              <a:gd name="connsiteX1" fmla="*/ 4146583 w 4146583"/>
              <a:gd name="connsiteY1" fmla="*/ 0 h 2467074"/>
              <a:gd name="connsiteX2" fmla="*/ 4146583 w 4146583"/>
              <a:gd name="connsiteY2" fmla="*/ 2188601 h 2467074"/>
              <a:gd name="connsiteX3" fmla="*/ 4048903 w 4146583"/>
              <a:gd name="connsiteY3" fmla="*/ 2235656 h 2467074"/>
              <a:gd name="connsiteX4" fmla="*/ 2902649 w 4146583"/>
              <a:gd name="connsiteY4" fmla="*/ 2467074 h 2467074"/>
              <a:gd name="connsiteX5" fmla="*/ 17664 w 4146583"/>
              <a:gd name="connsiteY5" fmla="*/ 115744 h 2467074"/>
              <a:gd name="connsiteX6" fmla="*/ 0 w 4146583"/>
              <a:gd name="connsiteY6" fmla="*/ 0 h 246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6583" h="2467074">
                <a:moveTo>
                  <a:pt x="0" y="0"/>
                </a:moveTo>
                <a:lnTo>
                  <a:pt x="4146583" y="0"/>
                </a:lnTo>
                <a:lnTo>
                  <a:pt x="4146583" y="2188601"/>
                </a:lnTo>
                <a:lnTo>
                  <a:pt x="4048903" y="2235656"/>
                </a:lnTo>
                <a:cubicBezTo>
                  <a:pt x="3696591" y="2384672"/>
                  <a:pt x="3309243" y="2467074"/>
                  <a:pt x="2902649" y="2467074"/>
                </a:cubicBezTo>
                <a:cubicBezTo>
                  <a:pt x="1479571" y="2467074"/>
                  <a:pt x="292257" y="1457645"/>
                  <a:pt x="17664" y="115744"/>
                </a:cubicBezTo>
                <a:lnTo>
                  <a:pt x="0" y="0"/>
                </a:lnTo>
                <a:close/>
              </a:path>
            </a:pathLst>
          </a:custGeom>
          <a:gradFill>
            <a:gsLst>
              <a:gs pos="0">
                <a:srgbClr val="2F8EA9"/>
              </a:gs>
              <a:gs pos="55000">
                <a:srgbClr val="2F8EA9">
                  <a:alpha val="0"/>
                </a:srgbClr>
              </a:gs>
            </a:gsLst>
            <a:lin ang="21594000" scaled="0"/>
          </a:gradFill>
        </p:spPr>
        <p:txBody>
          <a:bodyPr wrap="square">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30695538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1FC8162-7284-86C9-8880-18385FB3E205}"/>
              </a:ext>
            </a:extLst>
          </p:cNvPr>
          <p:cNvSpPr/>
          <p:nvPr/>
        </p:nvSpPr>
        <p:spPr>
          <a:xfrm>
            <a:off x="5551714" y="-1"/>
            <a:ext cx="3592285" cy="4883573"/>
          </a:xfrm>
          <a:prstGeom prst="rect">
            <a:avLst/>
          </a:prstGeom>
          <a:solidFill>
            <a:srgbClr val="2F8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Title 2">
            <a:extLst>
              <a:ext uri="{FF2B5EF4-FFF2-40B4-BE49-F238E27FC236}">
                <a16:creationId xmlns:a16="http://schemas.microsoft.com/office/drawing/2014/main" id="{F6E85A57-C017-FC6A-2B60-DF365D17DD36}"/>
              </a:ext>
            </a:extLst>
          </p:cNvPr>
          <p:cNvSpPr txBox="1">
            <a:spLocks/>
          </p:cNvSpPr>
          <p:nvPr/>
        </p:nvSpPr>
        <p:spPr>
          <a:xfrm>
            <a:off x="469582" y="439254"/>
            <a:ext cx="4617807" cy="1373211"/>
          </a:xfrm>
          <a:prstGeom prst="rect">
            <a:avLst/>
          </a:prstGeom>
        </p:spPr>
        <p:txBody>
          <a:bodyPr/>
          <a:lstStyle>
            <a:lvl1pPr marL="0" algn="l" defTabSz="457200" rtl="0" eaLnBrk="1" latinLnBrk="0" hangingPunct="1">
              <a:lnSpc>
                <a:spcPct val="100000"/>
              </a:lnSpc>
              <a:spcBef>
                <a:spcPct val="0"/>
              </a:spcBef>
              <a:buNone/>
              <a:tabLst>
                <a:tab pos="457200" algn="l"/>
              </a:tabLst>
              <a:defRPr lang="en-US" sz="2400" b="1" u="none" kern="1200" dirty="0">
                <a:solidFill>
                  <a:schemeClr val="tx2"/>
                </a:solidFill>
                <a:latin typeface="Arial" panose="020B0604020202020204" pitchFamily="34" charset="0"/>
                <a:ea typeface="+mn-ea"/>
                <a:cs typeface="Arial" panose="020B0604020202020204" pitchFamily="34" charset="0"/>
              </a:defRPr>
            </a:lvl1pPr>
          </a:lstStyle>
          <a:p>
            <a:pPr marL="0" marR="0" lvl="0" indent="0" algn="l" defTabSz="457200" rtl="0" eaLnBrk="1" fontAlgn="auto" latinLnBrk="0" hangingPunct="1">
              <a:lnSpc>
                <a:spcPts val="3160"/>
              </a:lnSpc>
              <a:spcBef>
                <a:spcPct val="0"/>
              </a:spcBef>
              <a:spcAft>
                <a:spcPts val="0"/>
              </a:spcAft>
              <a:buClrTx/>
              <a:buSzTx/>
              <a:buFontTx/>
              <a:buNone/>
              <a:tabLst>
                <a:tab pos="457200" algn="l"/>
              </a:tabLst>
              <a:defRPr/>
            </a:pPr>
            <a:r>
              <a:rPr kumimoji="0" lang="en-US" sz="28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Enhancing user experience for a </a:t>
            </a:r>
            <a:br>
              <a:rPr kumimoji="0" lang="en-US" sz="28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br>
            <a:r>
              <a:rPr kumimoji="0" lang="en-US" sz="28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global conglomerate</a:t>
            </a:r>
          </a:p>
        </p:txBody>
      </p:sp>
      <p:sp>
        <p:nvSpPr>
          <p:cNvPr id="32" name="Content Placeholder 6">
            <a:extLst>
              <a:ext uri="{FF2B5EF4-FFF2-40B4-BE49-F238E27FC236}">
                <a16:creationId xmlns:a16="http://schemas.microsoft.com/office/drawing/2014/main" id="{292FA118-FF4A-CAA8-478E-B93F198BDB74}"/>
              </a:ext>
            </a:extLst>
          </p:cNvPr>
          <p:cNvSpPr txBox="1">
            <a:spLocks/>
          </p:cNvSpPr>
          <p:nvPr/>
        </p:nvSpPr>
        <p:spPr>
          <a:xfrm>
            <a:off x="6016039" y="2530184"/>
            <a:ext cx="2440616" cy="269505"/>
          </a:xfrm>
          <a:prstGeom prst="rect">
            <a:avLst/>
          </a:prstGeom>
        </p:spPr>
        <p:txBody>
          <a:bodyPr vert="horz" lIns="0" tIns="0" rIns="0" bIns="0" rtlCol="0" anchor="t">
            <a:noAutofit/>
          </a:bodyPr>
          <a:lstStyle>
            <a:lvl1pPr marL="0" indent="0" algn="l" defTabSz="1219170" rtl="0" eaLnBrk="1" latinLnBrk="0" hangingPunct="1">
              <a:lnSpc>
                <a:spcPct val="100000"/>
              </a:lnSpc>
              <a:spcBef>
                <a:spcPts val="8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marL="0" marR="0" lvl="0" indent="0" algn="l" defTabSz="1219120" rtl="0" eaLnBrk="1" fontAlgn="auto" latinLnBrk="0" hangingPunct="1">
              <a:lnSpc>
                <a:spcPct val="100000"/>
              </a:lnSpc>
              <a:spcBef>
                <a:spcPts val="0"/>
              </a:spcBef>
              <a:spcAft>
                <a:spcPts val="800"/>
              </a:spcAft>
              <a:buClr>
                <a:srgbClr val="009181"/>
              </a:buClr>
              <a:buSzTx/>
              <a:buFont typeface="Arial" panose="020B0604020202020204" pitchFamily="34" charset="0"/>
              <a:buNone/>
              <a:tabLst/>
              <a:defRPr/>
            </a:pPr>
            <a:r>
              <a:rPr kumimoji="0" lang="en-US" sz="1600" b="1" i="0" u="none" strike="noStrike" kern="1200" cap="none" spc="0" normalizeH="0" baseline="0" noProof="0">
                <a:ln>
                  <a:noFill/>
                </a:ln>
                <a:solidFill>
                  <a:prstClr val="white"/>
                </a:solidFill>
                <a:effectLst/>
                <a:uLnTx/>
                <a:uFillTx/>
                <a:latin typeface="Arial" panose="020B0604020202020204"/>
                <a:ea typeface="+mn-ea"/>
                <a:cs typeface="Arial" panose="020B0604020202020204" pitchFamily="34" charset="0"/>
              </a:rPr>
              <a:t>Outcomes</a:t>
            </a: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ＭＳ Ｐゴシック" charset="-128"/>
              <a:cs typeface="Arial" panose="020B0604020202020204" pitchFamily="34" charset="0"/>
            </a:endParaRPr>
          </a:p>
        </p:txBody>
      </p:sp>
      <p:pic>
        <p:nvPicPr>
          <p:cNvPr id="37" name="Picture Placeholder 5">
            <a:extLst>
              <a:ext uri="{FF2B5EF4-FFF2-40B4-BE49-F238E27FC236}">
                <a16:creationId xmlns:a16="http://schemas.microsoft.com/office/drawing/2014/main" id="{D2477FDE-FEB2-93EA-A4E3-361567C85B9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0000" contrast="20000"/>
                    </a14:imgEffect>
                  </a14:imgLayer>
                </a14:imgProps>
              </a:ext>
            </a:extLst>
          </a:blip>
          <a:srcRect t="26354" r="22265" b="4089"/>
          <a:stretch/>
        </p:blipFill>
        <p:spPr>
          <a:xfrm>
            <a:off x="4997450" y="0"/>
            <a:ext cx="4146550" cy="2466975"/>
          </a:xfrm>
          <a:custGeom>
            <a:avLst/>
            <a:gdLst>
              <a:gd name="connsiteX0" fmla="*/ 0 w 4146583"/>
              <a:gd name="connsiteY0" fmla="*/ 0 h 2467074"/>
              <a:gd name="connsiteX1" fmla="*/ 4146583 w 4146583"/>
              <a:gd name="connsiteY1" fmla="*/ 0 h 2467074"/>
              <a:gd name="connsiteX2" fmla="*/ 4146583 w 4146583"/>
              <a:gd name="connsiteY2" fmla="*/ 2188601 h 2467074"/>
              <a:gd name="connsiteX3" fmla="*/ 4048903 w 4146583"/>
              <a:gd name="connsiteY3" fmla="*/ 2235656 h 2467074"/>
              <a:gd name="connsiteX4" fmla="*/ 2902649 w 4146583"/>
              <a:gd name="connsiteY4" fmla="*/ 2467074 h 2467074"/>
              <a:gd name="connsiteX5" fmla="*/ 17664 w 4146583"/>
              <a:gd name="connsiteY5" fmla="*/ 115744 h 246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6583" h="2467074">
                <a:moveTo>
                  <a:pt x="0" y="0"/>
                </a:moveTo>
                <a:lnTo>
                  <a:pt x="4146583" y="0"/>
                </a:lnTo>
                <a:lnTo>
                  <a:pt x="4146583" y="2188601"/>
                </a:lnTo>
                <a:lnTo>
                  <a:pt x="4048903" y="2235656"/>
                </a:lnTo>
                <a:cubicBezTo>
                  <a:pt x="3696591" y="2384672"/>
                  <a:pt x="3309243" y="2467074"/>
                  <a:pt x="2902649" y="2467074"/>
                </a:cubicBezTo>
                <a:cubicBezTo>
                  <a:pt x="1479571" y="2467074"/>
                  <a:pt x="292257" y="1457645"/>
                  <a:pt x="17664" y="115744"/>
                </a:cubicBezTo>
                <a:close/>
              </a:path>
            </a:pathLst>
          </a:custGeom>
          <a:solidFill>
            <a:schemeClr val="accent2"/>
          </a:solidFill>
        </p:spPr>
      </p:pic>
      <p:sp>
        <p:nvSpPr>
          <p:cNvPr id="40" name="Content Placeholder 6">
            <a:extLst>
              <a:ext uri="{FF2B5EF4-FFF2-40B4-BE49-F238E27FC236}">
                <a16:creationId xmlns:a16="http://schemas.microsoft.com/office/drawing/2014/main" id="{A5864D7A-3964-F6E0-30C0-1C4232BA2256}"/>
              </a:ext>
            </a:extLst>
          </p:cNvPr>
          <p:cNvSpPr txBox="1">
            <a:spLocks/>
          </p:cNvSpPr>
          <p:nvPr/>
        </p:nvSpPr>
        <p:spPr>
          <a:xfrm>
            <a:off x="588861" y="1963868"/>
            <a:ext cx="4498528" cy="1279371"/>
          </a:xfrm>
          <a:prstGeom prst="rect">
            <a:avLst/>
          </a:prstGeom>
        </p:spPr>
        <p:txBody>
          <a:bodyPr vert="horz" lIns="0" tIns="0" rIns="0" bIns="0" rtlCol="0" anchor="t">
            <a:noAutofit/>
          </a:bodyPr>
          <a:lstStyle>
            <a:lvl1pPr marL="0" indent="0" algn="l" defTabSz="1219170" rtl="0" eaLnBrk="1" latinLnBrk="0" hangingPunct="1">
              <a:lnSpc>
                <a:spcPct val="100000"/>
              </a:lnSpc>
              <a:spcBef>
                <a:spcPts val="8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marL="0" marR="0" lvl="0" indent="0" algn="l" defTabSz="1625451" rtl="0" eaLnBrk="1" fontAlgn="auto" latinLnBrk="0" hangingPunct="1">
              <a:lnSpc>
                <a:spcPct val="100000"/>
              </a:lnSpc>
              <a:spcBef>
                <a:spcPts val="0"/>
              </a:spcBef>
              <a:spcAft>
                <a:spcPts val="600"/>
              </a:spcAft>
              <a:buClr>
                <a:srgbClr val="328DFF">
                  <a:lumMod val="60000"/>
                  <a:lumOff val="40000"/>
                </a:srgbClr>
              </a:buClr>
              <a:buSzTx/>
              <a:buFont typeface="Arial" panose="020B0604020202020204" pitchFamily="34" charset="0"/>
              <a:buNone/>
              <a:tabLst/>
              <a:defRPr/>
            </a:pPr>
            <a:r>
              <a:rPr kumimoji="0" lang="en-US" sz="1600" b="1" i="0" u="none" strike="noStrike" kern="1200" cap="none" spc="0" normalizeH="0" baseline="0" noProof="0">
                <a:ln>
                  <a:noFill/>
                </a:ln>
                <a:solidFill>
                  <a:srgbClr val="2F8EA9"/>
                </a:solidFill>
                <a:effectLst/>
                <a:uLnTx/>
                <a:uFillTx/>
                <a:latin typeface="Arial"/>
                <a:ea typeface="+mn-ea"/>
                <a:cs typeface="Arial"/>
              </a:rPr>
              <a:t>The challenge</a:t>
            </a:r>
          </a:p>
          <a:p>
            <a:pPr marL="0" marR="0" lvl="0" indent="0" algn="l" defTabSz="1219170" rtl="0" eaLnBrk="1" fontAlgn="auto" latinLnBrk="0" hangingPunct="1">
              <a:lnSpc>
                <a:spcPct val="100000"/>
              </a:lnSpc>
              <a:spcBef>
                <a:spcPts val="0"/>
              </a:spcBef>
              <a:spcAft>
                <a:spcPts val="1600"/>
              </a:spcAft>
              <a:buClrTx/>
              <a:buSzPct val="100000"/>
              <a:buFont typeface="Arial" panose="020B0604020202020204" pitchFamily="34" charset="0"/>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Our client had a historical Identity and Access Management (IAM) solution. There were concerns around the limitations in the current solution in terms of certification, identity analytics, continuous compliance, self-service, mobility and automated reporting.</a:t>
            </a:r>
            <a:endParaRPr kumimoji="0" lang="en-US" sz="10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43" name="Content Placeholder 6">
            <a:extLst>
              <a:ext uri="{FF2B5EF4-FFF2-40B4-BE49-F238E27FC236}">
                <a16:creationId xmlns:a16="http://schemas.microsoft.com/office/drawing/2014/main" id="{73B734CC-A95C-D55A-F5D1-B7C585F6EDCE}"/>
              </a:ext>
            </a:extLst>
          </p:cNvPr>
          <p:cNvSpPr txBox="1">
            <a:spLocks/>
          </p:cNvSpPr>
          <p:nvPr/>
        </p:nvSpPr>
        <p:spPr>
          <a:xfrm>
            <a:off x="588861" y="3144056"/>
            <a:ext cx="4498528" cy="1700549"/>
          </a:xfrm>
          <a:prstGeom prst="rect">
            <a:avLst/>
          </a:prstGeom>
        </p:spPr>
        <p:txBody>
          <a:bodyPr vert="horz" lIns="0" tIns="0" rIns="0" bIns="0" rtlCol="0" anchor="t">
            <a:noAutofit/>
          </a:bodyPr>
          <a:lstStyle>
            <a:lvl1pPr marL="0" indent="0" algn="l" defTabSz="1219170" rtl="0" eaLnBrk="1" latinLnBrk="0" hangingPunct="1">
              <a:lnSpc>
                <a:spcPct val="100000"/>
              </a:lnSpc>
              <a:spcBef>
                <a:spcPts val="8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marL="0" marR="0" lvl="0" indent="0" algn="l" defTabSz="1625451" rtl="0" eaLnBrk="1" fontAlgn="auto" latinLnBrk="0" hangingPunct="1">
              <a:lnSpc>
                <a:spcPct val="100000"/>
              </a:lnSpc>
              <a:spcBef>
                <a:spcPts val="0"/>
              </a:spcBef>
              <a:spcAft>
                <a:spcPts val="600"/>
              </a:spcAft>
              <a:buClr>
                <a:srgbClr val="328DFF">
                  <a:lumMod val="60000"/>
                  <a:lumOff val="40000"/>
                </a:srgbClr>
              </a:buClr>
              <a:buSzTx/>
              <a:buFont typeface="Arial" panose="020B0604020202020204" pitchFamily="34" charset="0"/>
              <a:buNone/>
              <a:tabLst/>
              <a:defRPr/>
            </a:pPr>
            <a:r>
              <a:rPr kumimoji="0" lang="en-US" sz="1600" b="1" i="0" u="none" strike="noStrike" kern="1200" cap="none" spc="0" normalizeH="0" baseline="0" noProof="0">
                <a:ln>
                  <a:noFill/>
                </a:ln>
                <a:solidFill>
                  <a:srgbClr val="2F8EA9"/>
                </a:solidFill>
                <a:effectLst/>
                <a:uLnTx/>
                <a:uFillTx/>
                <a:latin typeface="Arial"/>
                <a:ea typeface="+mn-ea"/>
                <a:cs typeface="Arial"/>
              </a:rPr>
              <a:t>The solution</a:t>
            </a:r>
          </a:p>
          <a:p>
            <a:pPr marL="171450" marR="0" lvl="0" indent="-171450" algn="l" defTabSz="1219170" rtl="0" eaLnBrk="1" fontAlgn="auto" latinLnBrk="0" hangingPunct="1">
              <a:lnSpc>
                <a:spcPct val="100000"/>
              </a:lnSpc>
              <a:spcBef>
                <a:spcPts val="0"/>
              </a:spcBef>
              <a:spcAft>
                <a:spcPts val="600"/>
              </a:spcAft>
              <a:buClr>
                <a:srgbClr val="2F8EA9"/>
              </a:buClr>
              <a:buSzPct val="100000"/>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Invested in an Identity and Access Management (IAM) strategy and roadmap definition engagement</a:t>
            </a:r>
          </a:p>
          <a:p>
            <a:pPr marL="171450" marR="0" lvl="0" indent="-171450" algn="l" defTabSz="1219170" rtl="0" eaLnBrk="1" fontAlgn="auto" latinLnBrk="0" hangingPunct="1">
              <a:lnSpc>
                <a:spcPct val="100000"/>
              </a:lnSpc>
              <a:spcBef>
                <a:spcPts val="0"/>
              </a:spcBef>
              <a:spcAft>
                <a:spcPts val="600"/>
              </a:spcAft>
              <a:buClr>
                <a:srgbClr val="2F8EA9"/>
              </a:buClr>
              <a:buSzPct val="100000"/>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Assisted in product evaluation and proposed SailPoint as the NextGen Identity, Governance and Administration (IGA) solution</a:t>
            </a:r>
          </a:p>
          <a:p>
            <a:pPr marL="171450" marR="0" lvl="0" indent="-171450" algn="l" defTabSz="1219170" rtl="0" eaLnBrk="1" fontAlgn="auto" latinLnBrk="0" hangingPunct="1">
              <a:lnSpc>
                <a:spcPct val="100000"/>
              </a:lnSpc>
              <a:spcBef>
                <a:spcPts val="0"/>
              </a:spcBef>
              <a:spcAft>
                <a:spcPts val="600"/>
              </a:spcAft>
              <a:buClr>
                <a:srgbClr val="2F8EA9"/>
              </a:buClr>
              <a:buSzPct val="100000"/>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Utilized the Identity Management </a:t>
            </a:r>
            <a:r>
              <a:rPr kumimoji="0" lang="en-US" sz="1000" b="0" i="0" u="none" strike="noStrike" kern="1200" cap="none" spc="0" normalizeH="0" baseline="0">
                <a:ln>
                  <a:noFill/>
                </a:ln>
                <a:solidFill>
                  <a:prstClr val="white"/>
                </a:solidFill>
                <a:effectLst/>
                <a:uLnTx/>
                <a:uFillTx/>
                <a:latin typeface="Arial" panose="020B0604020202020204" pitchFamily="34" charset="0"/>
                <a:ea typeface="+mn-ea"/>
                <a:cs typeface="Arial" panose="020B0604020202020204" pitchFamily="34" charset="0"/>
              </a:rPr>
              <a:t>Center</a:t>
            </a: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(IMC) to accelerate onboarding of SAP applications</a:t>
            </a:r>
            <a:endParaRPr kumimoji="0" lang="en-US" sz="7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171450" marR="0" lvl="0" indent="-171450" algn="l" defTabSz="1219170" rtl="0" eaLnBrk="1" fontAlgn="auto" latinLnBrk="0" hangingPunct="1">
              <a:lnSpc>
                <a:spcPct val="100000"/>
              </a:lnSpc>
              <a:spcBef>
                <a:spcPts val="800"/>
              </a:spcBef>
              <a:spcAft>
                <a:spcPts val="0"/>
              </a:spcAft>
              <a:buClr>
                <a:srgbClr val="F8F8F8"/>
              </a:buClr>
              <a:buSzPct val="100000"/>
              <a:buFont typeface="Arial" panose="020B0604020202020204" pitchFamily="34" charset="0"/>
              <a:buChar char="•"/>
              <a:tabLst/>
              <a:defRPr/>
            </a:pPr>
            <a:endParaRPr kumimoji="0" lang="en-US" sz="7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Freeform 128">
            <a:extLst>
              <a:ext uri="{FF2B5EF4-FFF2-40B4-BE49-F238E27FC236}">
                <a16:creationId xmlns:a16="http://schemas.microsoft.com/office/drawing/2014/main" id="{EBC847FE-F21E-99C3-9F59-51D3A5529921}"/>
              </a:ext>
            </a:extLst>
          </p:cNvPr>
          <p:cNvSpPr txBox="1">
            <a:spLocks/>
          </p:cNvSpPr>
          <p:nvPr/>
        </p:nvSpPr>
        <p:spPr>
          <a:xfrm>
            <a:off x="4997450" y="0"/>
            <a:ext cx="4146583" cy="2466975"/>
          </a:xfrm>
          <a:custGeom>
            <a:avLst/>
            <a:gdLst>
              <a:gd name="connsiteX0" fmla="*/ 0 w 4146583"/>
              <a:gd name="connsiteY0" fmla="*/ 0 h 2467074"/>
              <a:gd name="connsiteX1" fmla="*/ 4146583 w 4146583"/>
              <a:gd name="connsiteY1" fmla="*/ 0 h 2467074"/>
              <a:gd name="connsiteX2" fmla="*/ 4146583 w 4146583"/>
              <a:gd name="connsiteY2" fmla="*/ 2188601 h 2467074"/>
              <a:gd name="connsiteX3" fmla="*/ 4048903 w 4146583"/>
              <a:gd name="connsiteY3" fmla="*/ 2235656 h 2467074"/>
              <a:gd name="connsiteX4" fmla="*/ 2902649 w 4146583"/>
              <a:gd name="connsiteY4" fmla="*/ 2467074 h 2467074"/>
              <a:gd name="connsiteX5" fmla="*/ 17664 w 4146583"/>
              <a:gd name="connsiteY5" fmla="*/ 115744 h 2467074"/>
              <a:gd name="connsiteX6" fmla="*/ 0 w 4146583"/>
              <a:gd name="connsiteY6" fmla="*/ 0 h 246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6583" h="2467074">
                <a:moveTo>
                  <a:pt x="0" y="0"/>
                </a:moveTo>
                <a:lnTo>
                  <a:pt x="4146583" y="0"/>
                </a:lnTo>
                <a:lnTo>
                  <a:pt x="4146583" y="2188601"/>
                </a:lnTo>
                <a:lnTo>
                  <a:pt x="4048903" y="2235656"/>
                </a:lnTo>
                <a:cubicBezTo>
                  <a:pt x="3696591" y="2384672"/>
                  <a:pt x="3309243" y="2467074"/>
                  <a:pt x="2902649" y="2467074"/>
                </a:cubicBezTo>
                <a:cubicBezTo>
                  <a:pt x="1479571" y="2467074"/>
                  <a:pt x="292257" y="1457645"/>
                  <a:pt x="17664" y="115744"/>
                </a:cubicBezTo>
                <a:lnTo>
                  <a:pt x="0" y="0"/>
                </a:lnTo>
                <a:close/>
              </a:path>
            </a:pathLst>
          </a:custGeom>
          <a:gradFill>
            <a:gsLst>
              <a:gs pos="0">
                <a:srgbClr val="2F8EA9"/>
              </a:gs>
              <a:gs pos="55000">
                <a:srgbClr val="2F8EA9">
                  <a:alpha val="0"/>
                </a:srgbClr>
              </a:gs>
            </a:gsLst>
            <a:lin ang="21594000" scaled="0"/>
          </a:gradFill>
        </p:spPr>
        <p:txBody>
          <a:bodyPr wrap="square">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Content Placeholder 6">
            <a:extLst>
              <a:ext uri="{FF2B5EF4-FFF2-40B4-BE49-F238E27FC236}">
                <a16:creationId xmlns:a16="http://schemas.microsoft.com/office/drawing/2014/main" id="{ED27786E-1C46-444B-9DF8-82AE16959F64}"/>
              </a:ext>
            </a:extLst>
          </p:cNvPr>
          <p:cNvSpPr txBox="1">
            <a:spLocks/>
          </p:cNvSpPr>
          <p:nvPr/>
        </p:nvSpPr>
        <p:spPr>
          <a:xfrm>
            <a:off x="6613360" y="3105193"/>
            <a:ext cx="2434450" cy="344875"/>
          </a:xfrm>
          <a:prstGeom prst="rect">
            <a:avLst/>
          </a:prstGeom>
        </p:spPr>
        <p:txBody>
          <a:bodyPr vert="horz" lIns="0" tIns="0" rIns="0" bIns="0" rtlCol="0" anchor="t">
            <a:noAutofit/>
          </a:bodyPr>
          <a:lstStyle>
            <a:lvl1pPr marL="0" indent="0" algn="l" defTabSz="1219170" rtl="0" eaLnBrk="1" latinLnBrk="0" hangingPunct="1">
              <a:lnSpc>
                <a:spcPct val="100000"/>
              </a:lnSpc>
              <a:spcBef>
                <a:spcPts val="8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marL="0" marR="0" lvl="0" indent="0" algn="l" defTabSz="1219120" rtl="0" eaLnBrk="1" fontAlgn="auto" latinLnBrk="0" hangingPunct="1">
              <a:lnSpc>
                <a:spcPct val="100000"/>
              </a:lnSpc>
              <a:spcBef>
                <a:spcPts val="800"/>
              </a:spcBef>
              <a:spcAft>
                <a:spcPts val="600"/>
              </a:spcAft>
              <a:buClr>
                <a:srgbClr val="0033A0"/>
              </a:buClr>
              <a:buSzTx/>
              <a:buFont typeface="Arial" panose="020B0604020202020204" pitchFamily="34" charset="0"/>
              <a:buNone/>
              <a:tabLst/>
              <a:defRPr/>
            </a:pPr>
            <a:r>
              <a:rPr kumimoji="0" lang="en-US" sz="1000" b="0" i="0" u="none" strike="noStrike" kern="1200" cap="none" spc="-1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SAP applications onboarded</a:t>
            </a:r>
          </a:p>
        </p:txBody>
      </p:sp>
      <p:sp>
        <p:nvSpPr>
          <p:cNvPr id="24" name="Content Placeholder 6">
            <a:extLst>
              <a:ext uri="{FF2B5EF4-FFF2-40B4-BE49-F238E27FC236}">
                <a16:creationId xmlns:a16="http://schemas.microsoft.com/office/drawing/2014/main" id="{0B1529D8-96F0-4A00-BE6C-AAEBFE051648}"/>
              </a:ext>
            </a:extLst>
          </p:cNvPr>
          <p:cNvSpPr txBox="1">
            <a:spLocks/>
          </p:cNvSpPr>
          <p:nvPr/>
        </p:nvSpPr>
        <p:spPr>
          <a:xfrm>
            <a:off x="6608596" y="3584623"/>
            <a:ext cx="1946544" cy="344875"/>
          </a:xfrm>
          <a:prstGeom prst="rect">
            <a:avLst/>
          </a:prstGeom>
        </p:spPr>
        <p:txBody>
          <a:bodyPr vert="horz" lIns="0" tIns="0" rIns="0" bIns="0" rtlCol="0" anchor="t">
            <a:noAutofit/>
          </a:bodyPr>
          <a:lstStyle>
            <a:lvl1pPr marL="0" indent="0" algn="l" defTabSz="1219170" rtl="0" eaLnBrk="1" latinLnBrk="0" hangingPunct="1">
              <a:lnSpc>
                <a:spcPct val="100000"/>
              </a:lnSpc>
              <a:spcBef>
                <a:spcPts val="8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marL="0" marR="0" lvl="0" indent="0" algn="l" defTabSz="1219120" rtl="0" eaLnBrk="1" fontAlgn="auto" latinLnBrk="0" hangingPunct="1">
              <a:lnSpc>
                <a:spcPct val="100000"/>
              </a:lnSpc>
              <a:spcBef>
                <a:spcPts val="800"/>
              </a:spcBef>
              <a:spcAft>
                <a:spcPts val="600"/>
              </a:spcAft>
              <a:buClr>
                <a:srgbClr val="0033A0"/>
              </a:buClr>
              <a:buSzTx/>
              <a:buFont typeface="Arial" panose="020B0604020202020204" pitchFamily="34" charset="0"/>
              <a:buNone/>
              <a:tabLst/>
              <a:defRPr/>
            </a:pPr>
            <a:r>
              <a:rPr kumimoji="0" lang="en-US" sz="1000" b="0" i="0" u="none" strike="noStrike" kern="1200" cap="none" spc="-1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Enhanced user experience with self-service and mobility</a:t>
            </a:r>
          </a:p>
        </p:txBody>
      </p:sp>
      <p:sp>
        <p:nvSpPr>
          <p:cNvPr id="26" name="Content Placeholder 6">
            <a:extLst>
              <a:ext uri="{FF2B5EF4-FFF2-40B4-BE49-F238E27FC236}">
                <a16:creationId xmlns:a16="http://schemas.microsoft.com/office/drawing/2014/main" id="{F6D02B28-153F-46BF-AB34-51E23C1DE087}"/>
              </a:ext>
            </a:extLst>
          </p:cNvPr>
          <p:cNvSpPr txBox="1">
            <a:spLocks/>
          </p:cNvSpPr>
          <p:nvPr/>
        </p:nvSpPr>
        <p:spPr>
          <a:xfrm>
            <a:off x="6608595" y="4141997"/>
            <a:ext cx="2250383" cy="344875"/>
          </a:xfrm>
          <a:prstGeom prst="rect">
            <a:avLst/>
          </a:prstGeom>
        </p:spPr>
        <p:txBody>
          <a:bodyPr vert="horz" lIns="0" tIns="0" rIns="0" bIns="0" rtlCol="0" anchor="t">
            <a:noAutofit/>
          </a:bodyPr>
          <a:lstStyle>
            <a:lvl1pPr marL="0" indent="0" algn="l" defTabSz="1219170" rtl="0" eaLnBrk="1" latinLnBrk="0" hangingPunct="1">
              <a:lnSpc>
                <a:spcPct val="100000"/>
              </a:lnSpc>
              <a:spcBef>
                <a:spcPts val="8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marL="0" marR="0" lvl="0" indent="0" algn="l" defTabSz="1219120" rtl="0" eaLnBrk="1" fontAlgn="auto" latinLnBrk="0" hangingPunct="1">
              <a:lnSpc>
                <a:spcPct val="100000"/>
              </a:lnSpc>
              <a:spcBef>
                <a:spcPts val="800"/>
              </a:spcBef>
              <a:spcAft>
                <a:spcPts val="600"/>
              </a:spcAft>
              <a:buClr>
                <a:srgbClr val="0033A0"/>
              </a:buClr>
              <a:buSzTx/>
              <a:buFont typeface="Arial" panose="020B0604020202020204" pitchFamily="34" charset="0"/>
              <a:buNone/>
              <a:tabLst/>
              <a:defRPr/>
            </a:pPr>
            <a:r>
              <a:rPr kumimoji="0" lang="en-US" sz="1000" b="0" i="0" u="none" strike="noStrike" kern="1200" cap="none" spc="-1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Accelerated application onboarding using Wipro’s IMC standardization</a:t>
            </a:r>
          </a:p>
        </p:txBody>
      </p:sp>
      <p:sp>
        <p:nvSpPr>
          <p:cNvPr id="27" name="Content Placeholder 6">
            <a:extLst>
              <a:ext uri="{FF2B5EF4-FFF2-40B4-BE49-F238E27FC236}">
                <a16:creationId xmlns:a16="http://schemas.microsoft.com/office/drawing/2014/main" id="{351CC3D2-802B-40CE-A3A9-6F71F613F034}"/>
              </a:ext>
            </a:extLst>
          </p:cNvPr>
          <p:cNvSpPr txBox="1">
            <a:spLocks/>
          </p:cNvSpPr>
          <p:nvPr/>
        </p:nvSpPr>
        <p:spPr>
          <a:xfrm>
            <a:off x="5853247" y="3055476"/>
            <a:ext cx="741147" cy="269505"/>
          </a:xfrm>
          <a:prstGeom prst="rect">
            <a:avLst/>
          </a:prstGeom>
        </p:spPr>
        <p:txBody>
          <a:bodyPr vert="horz" lIns="0" tIns="0" rIns="0" bIns="0" rtlCol="0" anchor="t">
            <a:noAutofit/>
          </a:bodyPr>
          <a:lstStyle>
            <a:lvl1pPr marL="0" indent="0" algn="l" defTabSz="1219170" rtl="0" eaLnBrk="1" latinLnBrk="0" hangingPunct="1">
              <a:lnSpc>
                <a:spcPct val="100000"/>
              </a:lnSpc>
              <a:spcBef>
                <a:spcPts val="8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marL="0" marR="0" lvl="0" indent="0" algn="ctr" defTabSz="1219120" rtl="0" eaLnBrk="1" fontAlgn="auto" latinLnBrk="0" hangingPunct="1">
              <a:lnSpc>
                <a:spcPct val="100000"/>
              </a:lnSpc>
              <a:spcBef>
                <a:spcPts val="0"/>
              </a:spcBef>
              <a:spcAft>
                <a:spcPts val="800"/>
              </a:spcAft>
              <a:buClr>
                <a:srgbClr val="009181"/>
              </a:buClr>
              <a:buSzTx/>
              <a:buFont typeface="Arial" panose="020B0604020202020204" pitchFamily="34" charset="0"/>
              <a:buNone/>
              <a:tabLst/>
              <a:defRPr/>
            </a:pPr>
            <a:r>
              <a:rPr kumimoji="0" lang="en-US" altLang="ja-JP" sz="1600" b="1" i="0" u="none" strike="noStrike" kern="1200" cap="none" spc="-51" normalizeH="0" baseline="0" noProof="0">
                <a:ln>
                  <a:noFill/>
                </a:ln>
                <a:solidFill>
                  <a:prstClr val="white"/>
                </a:solidFill>
                <a:effectLst/>
                <a:uLnTx/>
                <a:uFillTx/>
                <a:latin typeface="Arial" panose="020B0604020202020204"/>
                <a:ea typeface="ＭＳ Ｐゴシック" panose="020B0600070205080204" pitchFamily="34" charset="-128"/>
                <a:cs typeface="Arial" panose="020B0604020202020204" pitchFamily="34" charset="0"/>
              </a:rPr>
              <a:t>243</a:t>
            </a:r>
            <a:endParaRPr kumimoji="0" lang="en-US" altLang="ja-JP" sz="1600" b="0" i="0" u="none" strike="noStrike" kern="1200" cap="none" spc="-51"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230284" marR="0" lvl="0" indent="-227744" algn="ctr" defTabSz="1215856" rtl="0" eaLnBrk="1" fontAlgn="auto" latinLnBrk="0" hangingPunct="1">
              <a:lnSpc>
                <a:spcPct val="100000"/>
              </a:lnSpc>
              <a:spcBef>
                <a:spcPts val="0"/>
              </a:spcBef>
              <a:spcAft>
                <a:spcPts val="800"/>
              </a:spcAft>
              <a:buClr>
                <a:srgbClr val="2C67FF"/>
              </a:buClr>
              <a:buSzTx/>
              <a:buFont typeface="Arial" panose="020B0604020202020204" pitchFamily="34" charset="0"/>
              <a:buChar char="•"/>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ＭＳ Ｐゴシック" charset="-128"/>
              <a:cs typeface="Arial" panose="020B0604020202020204" pitchFamily="34" charset="0"/>
            </a:endParaRPr>
          </a:p>
        </p:txBody>
      </p:sp>
      <p:pic>
        <p:nvPicPr>
          <p:cNvPr id="28" name="Graphic 27">
            <a:extLst>
              <a:ext uri="{FF2B5EF4-FFF2-40B4-BE49-F238E27FC236}">
                <a16:creationId xmlns:a16="http://schemas.microsoft.com/office/drawing/2014/main" id="{F28367C3-78ED-437E-92BC-2D332BBE2E6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038708" y="4116651"/>
            <a:ext cx="370221" cy="370221"/>
          </a:xfrm>
          <a:prstGeom prst="rect">
            <a:avLst/>
          </a:prstGeom>
        </p:spPr>
      </p:pic>
      <p:pic>
        <p:nvPicPr>
          <p:cNvPr id="30" name="Graphic 29">
            <a:extLst>
              <a:ext uri="{FF2B5EF4-FFF2-40B4-BE49-F238E27FC236}">
                <a16:creationId xmlns:a16="http://schemas.microsoft.com/office/drawing/2014/main" id="{C168EFE4-57FD-49C8-B94F-8AA7753F046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038708" y="3535705"/>
            <a:ext cx="370221" cy="370221"/>
          </a:xfrm>
          <a:prstGeom prst="rect">
            <a:avLst/>
          </a:prstGeom>
        </p:spPr>
      </p:pic>
    </p:spTree>
    <p:extLst>
      <p:ext uri="{BB962C8B-B14F-4D97-AF65-F5344CB8AC3E}">
        <p14:creationId xmlns:p14="http://schemas.microsoft.com/office/powerpoint/2010/main" val="2273290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AD668D5-0DBD-48CB-93F9-ED84457C2DB9}"/>
              </a:ext>
            </a:extLst>
          </p:cNvPr>
          <p:cNvSpPr/>
          <p:nvPr/>
        </p:nvSpPr>
        <p:spPr>
          <a:xfrm>
            <a:off x="5551714" y="-1"/>
            <a:ext cx="3592285" cy="4883573"/>
          </a:xfrm>
          <a:prstGeom prst="rect">
            <a:avLst/>
          </a:prstGeom>
          <a:solidFill>
            <a:srgbClr val="2F8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2">
            <a:extLst>
              <a:ext uri="{FF2B5EF4-FFF2-40B4-BE49-F238E27FC236}">
                <a16:creationId xmlns:a16="http://schemas.microsoft.com/office/drawing/2014/main" id="{F6E85A57-C017-FC6A-2B60-DF365D17DD36}"/>
              </a:ext>
            </a:extLst>
          </p:cNvPr>
          <p:cNvSpPr txBox="1">
            <a:spLocks/>
          </p:cNvSpPr>
          <p:nvPr/>
        </p:nvSpPr>
        <p:spPr>
          <a:xfrm>
            <a:off x="469582" y="439254"/>
            <a:ext cx="4617807" cy="1373211"/>
          </a:xfrm>
          <a:prstGeom prst="rect">
            <a:avLst/>
          </a:prstGeom>
        </p:spPr>
        <p:txBody>
          <a:bodyPr/>
          <a:lstStyle>
            <a:lvl1pPr marL="0" algn="l" defTabSz="457200" rtl="0" eaLnBrk="1" latinLnBrk="0" hangingPunct="1">
              <a:lnSpc>
                <a:spcPct val="100000"/>
              </a:lnSpc>
              <a:spcBef>
                <a:spcPct val="0"/>
              </a:spcBef>
              <a:buNone/>
              <a:tabLst>
                <a:tab pos="457200" algn="l"/>
              </a:tabLst>
              <a:defRPr lang="en-US" sz="2400" b="1" u="none" kern="1200" dirty="0">
                <a:solidFill>
                  <a:schemeClr val="tx2"/>
                </a:solidFill>
                <a:latin typeface="Arial" panose="020B0604020202020204" pitchFamily="34" charset="0"/>
                <a:ea typeface="+mn-ea"/>
                <a:cs typeface="Arial" panose="020B0604020202020204" pitchFamily="34" charset="0"/>
              </a:defRPr>
            </a:lvl1pPr>
          </a:lstStyle>
          <a:p>
            <a:pPr>
              <a:lnSpc>
                <a:spcPts val="3160"/>
              </a:lnSpc>
            </a:pPr>
            <a:r>
              <a:rPr lang="en-US" sz="2800">
                <a:solidFill>
                  <a:schemeClr val="bg1"/>
                </a:solidFill>
                <a:latin typeface="+mn-lt"/>
              </a:rPr>
              <a:t>Reducing security management costs for a global telecom company</a:t>
            </a:r>
          </a:p>
        </p:txBody>
      </p:sp>
      <p:sp>
        <p:nvSpPr>
          <p:cNvPr id="30" name="Content Placeholder 6">
            <a:extLst>
              <a:ext uri="{FF2B5EF4-FFF2-40B4-BE49-F238E27FC236}">
                <a16:creationId xmlns:a16="http://schemas.microsoft.com/office/drawing/2014/main" id="{9EB6F99D-529C-4CC5-1187-EA4C50F28832}"/>
              </a:ext>
            </a:extLst>
          </p:cNvPr>
          <p:cNvSpPr txBox="1">
            <a:spLocks/>
          </p:cNvSpPr>
          <p:nvPr/>
        </p:nvSpPr>
        <p:spPr>
          <a:xfrm>
            <a:off x="6613360" y="3105193"/>
            <a:ext cx="2434450" cy="344875"/>
          </a:xfrm>
          <a:prstGeom prst="rect">
            <a:avLst/>
          </a:prstGeom>
        </p:spPr>
        <p:txBody>
          <a:bodyPr vert="horz" lIns="0" tIns="0" rIns="0" bIns="0" rtlCol="0" anchor="t">
            <a:noAutofit/>
          </a:bodyPr>
          <a:lstStyle>
            <a:lvl1pPr marL="0" indent="0" algn="l" defTabSz="1219170" rtl="0" eaLnBrk="1" latinLnBrk="0" hangingPunct="1">
              <a:lnSpc>
                <a:spcPct val="100000"/>
              </a:lnSpc>
              <a:spcBef>
                <a:spcPts val="8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defTabSz="1219120">
              <a:spcAft>
                <a:spcPts val="600"/>
              </a:spcAft>
              <a:buClr>
                <a:srgbClr val="0033A0"/>
              </a:buClr>
            </a:pPr>
            <a:r>
              <a:rPr lang="en-US" sz="1000" spc="-10">
                <a:solidFill>
                  <a:schemeClr val="bg1"/>
                </a:solidFill>
              </a:rPr>
              <a:t>Reduction in operating expenditure in first year of engagement</a:t>
            </a:r>
          </a:p>
        </p:txBody>
      </p:sp>
      <p:sp>
        <p:nvSpPr>
          <p:cNvPr id="31" name="Content Placeholder 6">
            <a:extLst>
              <a:ext uri="{FF2B5EF4-FFF2-40B4-BE49-F238E27FC236}">
                <a16:creationId xmlns:a16="http://schemas.microsoft.com/office/drawing/2014/main" id="{D9A188D9-DEF0-68A4-B4FE-29AFDEBE6454}"/>
              </a:ext>
            </a:extLst>
          </p:cNvPr>
          <p:cNvSpPr txBox="1">
            <a:spLocks/>
          </p:cNvSpPr>
          <p:nvPr/>
        </p:nvSpPr>
        <p:spPr>
          <a:xfrm>
            <a:off x="6608595" y="3561571"/>
            <a:ext cx="2250383" cy="344875"/>
          </a:xfrm>
          <a:prstGeom prst="rect">
            <a:avLst/>
          </a:prstGeom>
        </p:spPr>
        <p:txBody>
          <a:bodyPr vert="horz" lIns="0" tIns="0" rIns="0" bIns="0" rtlCol="0" anchor="t">
            <a:noAutofit/>
          </a:bodyPr>
          <a:lstStyle>
            <a:lvl1pPr marL="0" indent="0" algn="l" defTabSz="1219170" rtl="0" eaLnBrk="1" latinLnBrk="0" hangingPunct="1">
              <a:lnSpc>
                <a:spcPct val="100000"/>
              </a:lnSpc>
              <a:spcBef>
                <a:spcPts val="8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defTabSz="1219120">
              <a:spcAft>
                <a:spcPts val="600"/>
              </a:spcAft>
              <a:buClr>
                <a:srgbClr val="0033A0"/>
              </a:buClr>
            </a:pPr>
            <a:r>
              <a:rPr lang="en-US" sz="1000" spc="-10">
                <a:solidFill>
                  <a:schemeClr val="bg1"/>
                </a:solidFill>
              </a:rPr>
              <a:t>Enhanced security assurance and alignment with data privacy compliance requirements</a:t>
            </a:r>
          </a:p>
        </p:txBody>
      </p:sp>
      <p:sp>
        <p:nvSpPr>
          <p:cNvPr id="32" name="Content Placeholder 6">
            <a:extLst>
              <a:ext uri="{FF2B5EF4-FFF2-40B4-BE49-F238E27FC236}">
                <a16:creationId xmlns:a16="http://schemas.microsoft.com/office/drawing/2014/main" id="{292FA118-FF4A-CAA8-478E-B93F198BDB74}"/>
              </a:ext>
            </a:extLst>
          </p:cNvPr>
          <p:cNvSpPr txBox="1">
            <a:spLocks/>
          </p:cNvSpPr>
          <p:nvPr/>
        </p:nvSpPr>
        <p:spPr>
          <a:xfrm>
            <a:off x="6016039" y="2530184"/>
            <a:ext cx="2440616" cy="269505"/>
          </a:xfrm>
          <a:prstGeom prst="rect">
            <a:avLst/>
          </a:prstGeom>
        </p:spPr>
        <p:txBody>
          <a:bodyPr vert="horz" lIns="0" tIns="0" rIns="0" bIns="0" rtlCol="0" anchor="t">
            <a:noAutofit/>
          </a:bodyPr>
          <a:lstStyle>
            <a:lvl1pPr marL="0" indent="0" algn="l" defTabSz="1219170" rtl="0" eaLnBrk="1" latinLnBrk="0" hangingPunct="1">
              <a:lnSpc>
                <a:spcPct val="100000"/>
              </a:lnSpc>
              <a:spcBef>
                <a:spcPts val="8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lvl="0" defTabSz="1219120">
              <a:spcBef>
                <a:spcPts val="0"/>
              </a:spcBef>
              <a:spcAft>
                <a:spcPts val="800"/>
              </a:spcAft>
              <a:buClr>
                <a:srgbClr val="009181"/>
              </a:buClr>
              <a:defRPr/>
            </a:pPr>
            <a:r>
              <a:rPr lang="en-US" sz="1600" b="1">
                <a:solidFill>
                  <a:schemeClr val="bg1"/>
                </a:solidFill>
                <a:latin typeface="Arial" panose="020B0604020202020204"/>
              </a:rPr>
              <a:t>Outcomes</a:t>
            </a:r>
            <a:endParaRPr kumimoji="0" lang="en-US" sz="1400" b="0" i="0" u="none" strike="noStrike" kern="1200" cap="none" spc="0" normalizeH="0" baseline="0">
              <a:ln>
                <a:noFill/>
              </a:ln>
              <a:solidFill>
                <a:schemeClr val="bg1"/>
              </a:solidFill>
              <a:effectLst/>
              <a:uLnTx/>
              <a:uFillTx/>
              <a:latin typeface="Arial" panose="020B0604020202020204" pitchFamily="34" charset="0"/>
              <a:ea typeface="ＭＳ Ｐゴシック" charset="-128"/>
              <a:cs typeface="Arial" panose="020B0604020202020204" pitchFamily="34" charset="0"/>
            </a:endParaRPr>
          </a:p>
        </p:txBody>
      </p:sp>
      <p:sp>
        <p:nvSpPr>
          <p:cNvPr id="33" name="Content Placeholder 6">
            <a:extLst>
              <a:ext uri="{FF2B5EF4-FFF2-40B4-BE49-F238E27FC236}">
                <a16:creationId xmlns:a16="http://schemas.microsoft.com/office/drawing/2014/main" id="{7F32A33D-4694-A49B-F01F-1F38EEAD557F}"/>
              </a:ext>
            </a:extLst>
          </p:cNvPr>
          <p:cNvSpPr txBox="1">
            <a:spLocks/>
          </p:cNvSpPr>
          <p:nvPr/>
        </p:nvSpPr>
        <p:spPr>
          <a:xfrm>
            <a:off x="6608595" y="4178554"/>
            <a:ext cx="2250383" cy="344875"/>
          </a:xfrm>
          <a:prstGeom prst="rect">
            <a:avLst/>
          </a:prstGeom>
        </p:spPr>
        <p:txBody>
          <a:bodyPr vert="horz" lIns="0" tIns="0" rIns="0" bIns="0" rtlCol="0" anchor="t">
            <a:noAutofit/>
          </a:bodyPr>
          <a:lstStyle>
            <a:lvl1pPr marL="0" indent="0" algn="l" defTabSz="1219170" rtl="0" eaLnBrk="1" latinLnBrk="0" hangingPunct="1">
              <a:lnSpc>
                <a:spcPct val="100000"/>
              </a:lnSpc>
              <a:spcBef>
                <a:spcPts val="8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defTabSz="1219120">
              <a:spcAft>
                <a:spcPts val="600"/>
              </a:spcAft>
              <a:buClr>
                <a:srgbClr val="0033A0"/>
              </a:buClr>
            </a:pPr>
            <a:r>
              <a:rPr lang="en-US" sz="1000" spc="-10">
                <a:solidFill>
                  <a:schemeClr val="bg1"/>
                </a:solidFill>
              </a:rPr>
              <a:t>Reduced complexity of managing workloads and security concerns on AWS Cloud</a:t>
            </a:r>
          </a:p>
        </p:txBody>
      </p:sp>
      <p:sp>
        <p:nvSpPr>
          <p:cNvPr id="34" name="Content Placeholder 6">
            <a:extLst>
              <a:ext uri="{FF2B5EF4-FFF2-40B4-BE49-F238E27FC236}">
                <a16:creationId xmlns:a16="http://schemas.microsoft.com/office/drawing/2014/main" id="{363AB906-61C0-41AC-4B0E-9761CA1442B1}"/>
              </a:ext>
            </a:extLst>
          </p:cNvPr>
          <p:cNvSpPr txBox="1">
            <a:spLocks/>
          </p:cNvSpPr>
          <p:nvPr/>
        </p:nvSpPr>
        <p:spPr>
          <a:xfrm>
            <a:off x="5853247" y="3055476"/>
            <a:ext cx="741147" cy="269505"/>
          </a:xfrm>
          <a:prstGeom prst="rect">
            <a:avLst/>
          </a:prstGeom>
        </p:spPr>
        <p:txBody>
          <a:bodyPr vert="horz" lIns="0" tIns="0" rIns="0" bIns="0" rtlCol="0" anchor="t">
            <a:noAutofit/>
          </a:bodyPr>
          <a:lstStyle>
            <a:lvl1pPr marL="0" indent="0" algn="l" defTabSz="1219170" rtl="0" eaLnBrk="1" latinLnBrk="0" hangingPunct="1">
              <a:lnSpc>
                <a:spcPct val="100000"/>
              </a:lnSpc>
              <a:spcBef>
                <a:spcPts val="8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lvl="0" algn="ctr" defTabSz="1219120">
              <a:spcBef>
                <a:spcPts val="0"/>
              </a:spcBef>
              <a:spcAft>
                <a:spcPts val="800"/>
              </a:spcAft>
              <a:buClr>
                <a:srgbClr val="009181"/>
              </a:buClr>
              <a:defRPr/>
            </a:pPr>
            <a:r>
              <a:rPr lang="en-US" altLang="ja-JP" sz="1600" b="1" spc="-51">
                <a:solidFill>
                  <a:schemeClr val="bg1"/>
                </a:solidFill>
                <a:latin typeface="Arial" panose="020B0604020202020204"/>
                <a:ea typeface="ＭＳ Ｐゴシック" panose="020B0600070205080204" pitchFamily="34" charset="-128"/>
              </a:rPr>
              <a:t>23%</a:t>
            </a:r>
            <a:endParaRPr kumimoji="0" lang="en-US" altLang="ja-JP" sz="1600" b="0" i="0" u="none" strike="noStrike" kern="1200" cap="none" spc="-51" normalizeH="0" baseline="0">
              <a:ln>
                <a:noFill/>
              </a:ln>
              <a:solidFill>
                <a:schemeClr val="bg1"/>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230284" marR="0" lvl="0" indent="-227744" algn="ctr" defTabSz="1215856" rtl="0" eaLnBrk="1" fontAlgn="auto" latinLnBrk="0" hangingPunct="1">
              <a:lnSpc>
                <a:spcPct val="100000"/>
              </a:lnSpc>
              <a:spcBef>
                <a:spcPts val="0"/>
              </a:spcBef>
              <a:spcAft>
                <a:spcPts val="800"/>
              </a:spcAft>
              <a:buClr>
                <a:srgbClr val="2C67FF"/>
              </a:buClr>
              <a:buSzTx/>
              <a:buFont typeface="Arial" panose="020B0604020202020204" pitchFamily="34" charset="0"/>
              <a:buChar char="•"/>
              <a:tabLst/>
              <a:defRPr/>
            </a:pPr>
            <a:endParaRPr kumimoji="0" lang="en-US" sz="1600" b="0" i="0" u="none" strike="noStrike" kern="1200" cap="none" spc="0" normalizeH="0" baseline="0">
              <a:ln>
                <a:noFill/>
              </a:ln>
              <a:solidFill>
                <a:schemeClr val="bg1"/>
              </a:solidFill>
              <a:effectLst/>
              <a:uLnTx/>
              <a:uFillTx/>
              <a:latin typeface="Arial" panose="020B0604020202020204" pitchFamily="34" charset="0"/>
              <a:ea typeface="ＭＳ Ｐゴシック" charset="-128"/>
              <a:cs typeface="Arial" panose="020B0604020202020204" pitchFamily="34" charset="0"/>
            </a:endParaRPr>
          </a:p>
        </p:txBody>
      </p:sp>
      <p:pic>
        <p:nvPicPr>
          <p:cNvPr id="36" name="Graphic 35">
            <a:extLst>
              <a:ext uri="{FF2B5EF4-FFF2-40B4-BE49-F238E27FC236}">
                <a16:creationId xmlns:a16="http://schemas.microsoft.com/office/drawing/2014/main" id="{F553DBE2-5069-6A2C-B418-8553278AF27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016039" y="4215553"/>
            <a:ext cx="370221" cy="370221"/>
          </a:xfrm>
          <a:prstGeom prst="rect">
            <a:avLst/>
          </a:prstGeom>
        </p:spPr>
      </p:pic>
      <p:pic>
        <p:nvPicPr>
          <p:cNvPr id="37" name="Picture Placeholder 5">
            <a:extLst>
              <a:ext uri="{FF2B5EF4-FFF2-40B4-BE49-F238E27FC236}">
                <a16:creationId xmlns:a16="http://schemas.microsoft.com/office/drawing/2014/main" id="{D2477FDE-FEB2-93EA-A4E3-361567C85B99}"/>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rcRect t="5423" b="5423"/>
          <a:stretch/>
        </p:blipFill>
        <p:spPr>
          <a:xfrm>
            <a:off x="4997450" y="0"/>
            <a:ext cx="4146550" cy="2466975"/>
          </a:xfrm>
          <a:custGeom>
            <a:avLst/>
            <a:gdLst>
              <a:gd name="connsiteX0" fmla="*/ 0 w 4146583"/>
              <a:gd name="connsiteY0" fmla="*/ 0 h 2467074"/>
              <a:gd name="connsiteX1" fmla="*/ 4146583 w 4146583"/>
              <a:gd name="connsiteY1" fmla="*/ 0 h 2467074"/>
              <a:gd name="connsiteX2" fmla="*/ 4146583 w 4146583"/>
              <a:gd name="connsiteY2" fmla="*/ 2188601 h 2467074"/>
              <a:gd name="connsiteX3" fmla="*/ 4048903 w 4146583"/>
              <a:gd name="connsiteY3" fmla="*/ 2235656 h 2467074"/>
              <a:gd name="connsiteX4" fmla="*/ 2902649 w 4146583"/>
              <a:gd name="connsiteY4" fmla="*/ 2467074 h 2467074"/>
              <a:gd name="connsiteX5" fmla="*/ 17664 w 4146583"/>
              <a:gd name="connsiteY5" fmla="*/ 115744 h 246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6583" h="2467074">
                <a:moveTo>
                  <a:pt x="0" y="0"/>
                </a:moveTo>
                <a:lnTo>
                  <a:pt x="4146583" y="0"/>
                </a:lnTo>
                <a:lnTo>
                  <a:pt x="4146583" y="2188601"/>
                </a:lnTo>
                <a:lnTo>
                  <a:pt x="4048903" y="2235656"/>
                </a:lnTo>
                <a:cubicBezTo>
                  <a:pt x="3696591" y="2384672"/>
                  <a:pt x="3309243" y="2467074"/>
                  <a:pt x="2902649" y="2467074"/>
                </a:cubicBezTo>
                <a:cubicBezTo>
                  <a:pt x="1479571" y="2467074"/>
                  <a:pt x="292257" y="1457645"/>
                  <a:pt x="17664" y="115744"/>
                </a:cubicBezTo>
                <a:close/>
              </a:path>
            </a:pathLst>
          </a:custGeom>
          <a:solidFill>
            <a:schemeClr val="accent2"/>
          </a:solidFill>
        </p:spPr>
      </p:pic>
      <p:sp>
        <p:nvSpPr>
          <p:cNvPr id="38" name="Freeform 128">
            <a:extLst>
              <a:ext uri="{FF2B5EF4-FFF2-40B4-BE49-F238E27FC236}">
                <a16:creationId xmlns:a16="http://schemas.microsoft.com/office/drawing/2014/main" id="{1857DC44-0250-DA14-FDD5-97DAAE267894}"/>
              </a:ext>
            </a:extLst>
          </p:cNvPr>
          <p:cNvSpPr txBox="1">
            <a:spLocks/>
          </p:cNvSpPr>
          <p:nvPr/>
        </p:nvSpPr>
        <p:spPr>
          <a:xfrm>
            <a:off x="4997450" y="-99"/>
            <a:ext cx="4146583" cy="2467074"/>
          </a:xfrm>
          <a:custGeom>
            <a:avLst/>
            <a:gdLst>
              <a:gd name="connsiteX0" fmla="*/ 0 w 4146583"/>
              <a:gd name="connsiteY0" fmla="*/ 0 h 2467074"/>
              <a:gd name="connsiteX1" fmla="*/ 4146583 w 4146583"/>
              <a:gd name="connsiteY1" fmla="*/ 0 h 2467074"/>
              <a:gd name="connsiteX2" fmla="*/ 4146583 w 4146583"/>
              <a:gd name="connsiteY2" fmla="*/ 2188601 h 2467074"/>
              <a:gd name="connsiteX3" fmla="*/ 4048903 w 4146583"/>
              <a:gd name="connsiteY3" fmla="*/ 2235656 h 2467074"/>
              <a:gd name="connsiteX4" fmla="*/ 2902649 w 4146583"/>
              <a:gd name="connsiteY4" fmla="*/ 2467074 h 2467074"/>
              <a:gd name="connsiteX5" fmla="*/ 17664 w 4146583"/>
              <a:gd name="connsiteY5" fmla="*/ 115744 h 2467074"/>
              <a:gd name="connsiteX6" fmla="*/ 0 w 4146583"/>
              <a:gd name="connsiteY6" fmla="*/ 0 h 246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6583" h="2467074">
                <a:moveTo>
                  <a:pt x="0" y="0"/>
                </a:moveTo>
                <a:lnTo>
                  <a:pt x="4146583" y="0"/>
                </a:lnTo>
                <a:lnTo>
                  <a:pt x="4146583" y="2188601"/>
                </a:lnTo>
                <a:lnTo>
                  <a:pt x="4048903" y="2235656"/>
                </a:lnTo>
                <a:cubicBezTo>
                  <a:pt x="3696591" y="2384672"/>
                  <a:pt x="3309243" y="2467074"/>
                  <a:pt x="2902649" y="2467074"/>
                </a:cubicBezTo>
                <a:cubicBezTo>
                  <a:pt x="1479571" y="2467074"/>
                  <a:pt x="292257" y="1457645"/>
                  <a:pt x="17664" y="115744"/>
                </a:cubicBezTo>
                <a:lnTo>
                  <a:pt x="0" y="0"/>
                </a:lnTo>
                <a:close/>
              </a:path>
            </a:pathLst>
          </a:custGeom>
          <a:gradFill>
            <a:gsLst>
              <a:gs pos="0">
                <a:srgbClr val="2F8EA9"/>
              </a:gs>
              <a:gs pos="55000">
                <a:srgbClr val="2F8EA9">
                  <a:alpha val="0"/>
                </a:srgbClr>
              </a:gs>
            </a:gsLst>
            <a:lin ang="21594000" scaled="0"/>
          </a:gradFill>
        </p:spPr>
        <p:txBody>
          <a:bodyPr wrap="square">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p>
        </p:txBody>
      </p:sp>
      <p:sp>
        <p:nvSpPr>
          <p:cNvPr id="43" name="Content Placeholder 6">
            <a:extLst>
              <a:ext uri="{FF2B5EF4-FFF2-40B4-BE49-F238E27FC236}">
                <a16:creationId xmlns:a16="http://schemas.microsoft.com/office/drawing/2014/main" id="{73B734CC-A95C-D55A-F5D1-B7C585F6EDCE}"/>
              </a:ext>
            </a:extLst>
          </p:cNvPr>
          <p:cNvSpPr txBox="1">
            <a:spLocks/>
          </p:cNvSpPr>
          <p:nvPr/>
        </p:nvSpPr>
        <p:spPr>
          <a:xfrm>
            <a:off x="588861" y="3144858"/>
            <a:ext cx="4498528" cy="1700549"/>
          </a:xfrm>
          <a:prstGeom prst="rect">
            <a:avLst/>
          </a:prstGeom>
        </p:spPr>
        <p:txBody>
          <a:bodyPr vert="horz" lIns="0" tIns="0" rIns="0" bIns="0" rtlCol="0" anchor="t">
            <a:noAutofit/>
          </a:bodyPr>
          <a:lstStyle>
            <a:lvl1pPr marL="0" indent="0" algn="l" defTabSz="1219170" rtl="0" eaLnBrk="1" latinLnBrk="0" hangingPunct="1">
              <a:lnSpc>
                <a:spcPct val="100000"/>
              </a:lnSpc>
              <a:spcBef>
                <a:spcPts val="8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lvl="0" defTabSz="1625451">
              <a:spcBef>
                <a:spcPts val="0"/>
              </a:spcBef>
              <a:spcAft>
                <a:spcPts val="600"/>
              </a:spcAft>
              <a:buClr>
                <a:srgbClr val="328DFF">
                  <a:lumMod val="60000"/>
                  <a:lumOff val="40000"/>
                </a:srgbClr>
              </a:buClr>
              <a:defRPr/>
            </a:pPr>
            <a:r>
              <a:rPr lang="en-US" sz="1600" b="1">
                <a:solidFill>
                  <a:srgbClr val="2F8EA9"/>
                </a:solidFill>
                <a:latin typeface="Arial"/>
                <a:cs typeface="Arial"/>
              </a:rPr>
              <a:t>The solution</a:t>
            </a:r>
          </a:p>
          <a:p>
            <a:pPr marL="171450" indent="-171450">
              <a:spcBef>
                <a:spcPts val="0"/>
              </a:spcBef>
              <a:spcAft>
                <a:spcPts val="600"/>
              </a:spcAft>
              <a:buClr>
                <a:srgbClr val="2F8EA9"/>
              </a:buClr>
              <a:buSzPct val="100000"/>
              <a:buFont typeface="Arial" panose="020B0604020202020204" pitchFamily="34" charset="0"/>
              <a:buChar char="•"/>
            </a:pPr>
            <a:r>
              <a:rPr lang="en-US" sz="1000">
                <a:solidFill>
                  <a:schemeClr val="bg1"/>
                </a:solidFill>
              </a:rPr>
              <a:t>Designed security architecture to provide protection to applications, data and infrastructure components on AWS</a:t>
            </a:r>
          </a:p>
          <a:p>
            <a:pPr marL="171450" indent="-171450">
              <a:spcBef>
                <a:spcPts val="0"/>
              </a:spcBef>
              <a:spcAft>
                <a:spcPts val="600"/>
              </a:spcAft>
              <a:buClr>
                <a:srgbClr val="2F8EA9"/>
              </a:buClr>
              <a:buSzPct val="100000"/>
              <a:buFont typeface="Arial" panose="020B0604020202020204" pitchFamily="34" charset="0"/>
              <a:buChar char="•"/>
            </a:pPr>
            <a:r>
              <a:rPr lang="en-US" sz="1000">
                <a:solidFill>
                  <a:schemeClr val="bg1"/>
                </a:solidFill>
              </a:rPr>
              <a:t>Produced a layered security approach to ensure the cloud environment was monitored and managed through a Cyber Defense Center</a:t>
            </a:r>
          </a:p>
          <a:p>
            <a:pPr marL="171450" indent="-171450">
              <a:spcBef>
                <a:spcPts val="0"/>
              </a:spcBef>
              <a:spcAft>
                <a:spcPts val="600"/>
              </a:spcAft>
              <a:buClr>
                <a:srgbClr val="2F8EA9"/>
              </a:buClr>
              <a:buSzPct val="100000"/>
              <a:buFont typeface="Arial" panose="020B0604020202020204" pitchFamily="34" charset="0"/>
              <a:buChar char="•"/>
            </a:pPr>
            <a:r>
              <a:rPr lang="en-US" sz="1000">
                <a:solidFill>
                  <a:schemeClr val="bg1"/>
                </a:solidFill>
              </a:rPr>
              <a:t>Combined AWS native and third-party controls to align with overall business requirements and cloud security policy</a:t>
            </a:r>
            <a:endParaRPr lang="en-US" sz="700">
              <a:solidFill>
                <a:schemeClr val="bg1"/>
              </a:solidFill>
            </a:endParaRPr>
          </a:p>
          <a:p>
            <a:pPr marL="171450" indent="-171450">
              <a:buClr>
                <a:schemeClr val="bg2"/>
              </a:buClr>
              <a:buSzPct val="100000"/>
              <a:buFont typeface="Arial" panose="020B0604020202020204" pitchFamily="34" charset="0"/>
              <a:buChar char="•"/>
            </a:pPr>
            <a:endParaRPr lang="en-US" sz="700">
              <a:solidFill>
                <a:schemeClr val="bg1"/>
              </a:solidFill>
            </a:endParaRPr>
          </a:p>
        </p:txBody>
      </p:sp>
      <p:pic>
        <p:nvPicPr>
          <p:cNvPr id="4" name="Graphic 3">
            <a:extLst>
              <a:ext uri="{FF2B5EF4-FFF2-40B4-BE49-F238E27FC236}">
                <a16:creationId xmlns:a16="http://schemas.microsoft.com/office/drawing/2014/main" id="{B792AAF7-B91A-6D91-A926-18DCF199E57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038710" y="3612482"/>
            <a:ext cx="370221" cy="370221"/>
          </a:xfrm>
          <a:prstGeom prst="rect">
            <a:avLst/>
          </a:prstGeom>
        </p:spPr>
      </p:pic>
      <p:sp>
        <p:nvSpPr>
          <p:cNvPr id="2" name="Content Placeholder 6">
            <a:extLst>
              <a:ext uri="{FF2B5EF4-FFF2-40B4-BE49-F238E27FC236}">
                <a16:creationId xmlns:a16="http://schemas.microsoft.com/office/drawing/2014/main" id="{E92A4165-2158-0C17-0C28-47D3431E343B}"/>
              </a:ext>
            </a:extLst>
          </p:cNvPr>
          <p:cNvSpPr txBox="1">
            <a:spLocks/>
          </p:cNvSpPr>
          <p:nvPr/>
        </p:nvSpPr>
        <p:spPr>
          <a:xfrm>
            <a:off x="588861" y="1963868"/>
            <a:ext cx="4498528" cy="1279371"/>
          </a:xfrm>
          <a:prstGeom prst="rect">
            <a:avLst/>
          </a:prstGeom>
        </p:spPr>
        <p:txBody>
          <a:bodyPr vert="horz" lIns="0" tIns="0" rIns="0" bIns="0" rtlCol="0" anchor="t">
            <a:noAutofit/>
          </a:bodyPr>
          <a:lstStyle>
            <a:lvl1pPr marL="0" indent="0" algn="l" defTabSz="1219170" rtl="0" eaLnBrk="1" latinLnBrk="0" hangingPunct="1">
              <a:lnSpc>
                <a:spcPct val="100000"/>
              </a:lnSpc>
              <a:spcBef>
                <a:spcPts val="8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lvl="0" defTabSz="1625451">
              <a:spcBef>
                <a:spcPts val="0"/>
              </a:spcBef>
              <a:spcAft>
                <a:spcPts val="600"/>
              </a:spcAft>
              <a:buClr>
                <a:srgbClr val="328DFF">
                  <a:lumMod val="60000"/>
                  <a:lumOff val="40000"/>
                </a:srgbClr>
              </a:buClr>
              <a:defRPr/>
            </a:pPr>
            <a:r>
              <a:rPr lang="en-US" sz="1600" b="1">
                <a:solidFill>
                  <a:srgbClr val="2F8EA9"/>
                </a:solidFill>
                <a:latin typeface="Arial"/>
                <a:cs typeface="Arial"/>
              </a:rPr>
              <a:t>The challenge</a:t>
            </a:r>
          </a:p>
          <a:p>
            <a:pPr lvl="0" defTabSz="457200">
              <a:spcBef>
                <a:spcPts val="0"/>
              </a:spcBef>
              <a:spcAft>
                <a:spcPts val="1600"/>
              </a:spcAft>
              <a:buSzPct val="100000"/>
            </a:pPr>
            <a:r>
              <a:rPr lang="en-US" sz="1000">
                <a:solidFill>
                  <a:srgbClr val="FFFFFF"/>
                </a:solidFill>
                <a:latin typeface="Arial"/>
                <a:cs typeface="Arial"/>
              </a:rPr>
              <a:t>Our client needed to design and implement a secure Mobile Virtual Network Operator solution in less than nine months to support their entry into the US market. Concerns were raised over data confidentiality and integrity when moving to the cloud on an Amazon Web Services (AWS) environment. </a:t>
            </a:r>
          </a:p>
        </p:txBody>
      </p:sp>
    </p:spTree>
    <p:extLst>
      <p:ext uri="{BB962C8B-B14F-4D97-AF65-F5344CB8AC3E}">
        <p14:creationId xmlns:p14="http://schemas.microsoft.com/office/powerpoint/2010/main" val="4874833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
            <a:extLst>
              <a:ext uri="{FF2B5EF4-FFF2-40B4-BE49-F238E27FC236}">
                <a16:creationId xmlns:a16="http://schemas.microsoft.com/office/drawing/2014/main" id="{F6E85A57-C017-FC6A-2B60-DF365D17DD36}"/>
              </a:ext>
            </a:extLst>
          </p:cNvPr>
          <p:cNvSpPr txBox="1">
            <a:spLocks/>
          </p:cNvSpPr>
          <p:nvPr/>
        </p:nvSpPr>
        <p:spPr>
          <a:xfrm>
            <a:off x="469582" y="439254"/>
            <a:ext cx="4719363" cy="1373211"/>
          </a:xfrm>
          <a:prstGeom prst="rect">
            <a:avLst/>
          </a:prstGeom>
        </p:spPr>
        <p:txBody>
          <a:bodyPr lIns="91440" tIns="45720" rIns="91440" bIns="45720" anchor="t"/>
          <a:lstStyle>
            <a:lvl1pPr marL="0" algn="l" defTabSz="457200" rtl="0" eaLnBrk="1" latinLnBrk="0" hangingPunct="1">
              <a:lnSpc>
                <a:spcPct val="100000"/>
              </a:lnSpc>
              <a:spcBef>
                <a:spcPct val="0"/>
              </a:spcBef>
              <a:buNone/>
              <a:tabLst>
                <a:tab pos="457200" algn="l"/>
              </a:tabLst>
              <a:defRPr lang="en-US" sz="2400" b="1" u="none" kern="1200" dirty="0">
                <a:solidFill>
                  <a:schemeClr val="tx2"/>
                </a:solidFill>
                <a:latin typeface="Arial" panose="020B0604020202020204" pitchFamily="34" charset="0"/>
                <a:ea typeface="+mn-ea"/>
                <a:cs typeface="Arial" panose="020B0604020202020204" pitchFamily="34" charset="0"/>
              </a:defRPr>
            </a:lvl1pPr>
          </a:lstStyle>
          <a:p>
            <a:pPr>
              <a:lnSpc>
                <a:spcPts val="3160"/>
              </a:lnSpc>
            </a:pPr>
            <a:r>
              <a:rPr lang="en-US" sz="2800">
                <a:solidFill>
                  <a:schemeClr val="bg1"/>
                </a:solidFill>
                <a:latin typeface="+mn-lt"/>
                <a:cs typeface="Arial"/>
              </a:rPr>
              <a:t>Modernizing identity environment for a major manufacturing business</a:t>
            </a:r>
          </a:p>
        </p:txBody>
      </p:sp>
      <p:sp>
        <p:nvSpPr>
          <p:cNvPr id="26" name="Rectangle 25">
            <a:extLst>
              <a:ext uri="{FF2B5EF4-FFF2-40B4-BE49-F238E27FC236}">
                <a16:creationId xmlns:a16="http://schemas.microsoft.com/office/drawing/2014/main" id="{F177CDB3-3225-FBCF-E2C3-7C7148B863A0}"/>
              </a:ext>
            </a:extLst>
          </p:cNvPr>
          <p:cNvSpPr/>
          <p:nvPr/>
        </p:nvSpPr>
        <p:spPr>
          <a:xfrm>
            <a:off x="5551714" y="1"/>
            <a:ext cx="3592285" cy="4883150"/>
          </a:xfrm>
          <a:prstGeom prst="rect">
            <a:avLst/>
          </a:prstGeom>
          <a:solidFill>
            <a:srgbClr val="2F8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ontent Placeholder 6">
            <a:extLst>
              <a:ext uri="{FF2B5EF4-FFF2-40B4-BE49-F238E27FC236}">
                <a16:creationId xmlns:a16="http://schemas.microsoft.com/office/drawing/2014/main" id="{9EB6F99D-529C-4CC5-1187-EA4C50F28832}"/>
              </a:ext>
            </a:extLst>
          </p:cNvPr>
          <p:cNvSpPr txBox="1">
            <a:spLocks/>
          </p:cNvSpPr>
          <p:nvPr/>
        </p:nvSpPr>
        <p:spPr>
          <a:xfrm>
            <a:off x="6613360" y="3105193"/>
            <a:ext cx="2434450" cy="344875"/>
          </a:xfrm>
          <a:prstGeom prst="rect">
            <a:avLst/>
          </a:prstGeom>
        </p:spPr>
        <p:txBody>
          <a:bodyPr vert="horz" lIns="0" tIns="0" rIns="0" bIns="0" rtlCol="0" anchor="t">
            <a:noAutofit/>
          </a:bodyPr>
          <a:lstStyle>
            <a:lvl1pPr marL="0" indent="0" algn="l" defTabSz="1219170" rtl="0" eaLnBrk="1" latinLnBrk="0" hangingPunct="1">
              <a:lnSpc>
                <a:spcPct val="100000"/>
              </a:lnSpc>
              <a:spcBef>
                <a:spcPts val="8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defTabSz="1219120">
              <a:spcAft>
                <a:spcPts val="600"/>
              </a:spcAft>
              <a:buClr>
                <a:srgbClr val="0033A0"/>
              </a:buClr>
            </a:pPr>
            <a:r>
              <a:rPr lang="en-US" sz="1000" spc="-10">
                <a:solidFill>
                  <a:schemeClr val="bg1"/>
                </a:solidFill>
              </a:rPr>
              <a:t>Increase in time efficiencies</a:t>
            </a:r>
          </a:p>
        </p:txBody>
      </p:sp>
      <p:sp>
        <p:nvSpPr>
          <p:cNvPr id="31" name="Content Placeholder 6">
            <a:extLst>
              <a:ext uri="{FF2B5EF4-FFF2-40B4-BE49-F238E27FC236}">
                <a16:creationId xmlns:a16="http://schemas.microsoft.com/office/drawing/2014/main" id="{D9A188D9-DEF0-68A4-B4FE-29AFDEBE6454}"/>
              </a:ext>
            </a:extLst>
          </p:cNvPr>
          <p:cNvSpPr txBox="1">
            <a:spLocks/>
          </p:cNvSpPr>
          <p:nvPr/>
        </p:nvSpPr>
        <p:spPr>
          <a:xfrm>
            <a:off x="6608595" y="3548659"/>
            <a:ext cx="2250383" cy="344875"/>
          </a:xfrm>
          <a:prstGeom prst="rect">
            <a:avLst/>
          </a:prstGeom>
        </p:spPr>
        <p:txBody>
          <a:bodyPr vert="horz" lIns="0" tIns="0" rIns="0" bIns="0" rtlCol="0" anchor="t">
            <a:noAutofit/>
          </a:bodyPr>
          <a:lstStyle>
            <a:lvl1pPr marL="0" indent="0" algn="l" defTabSz="1219170" rtl="0" eaLnBrk="1" latinLnBrk="0" hangingPunct="1">
              <a:lnSpc>
                <a:spcPct val="100000"/>
              </a:lnSpc>
              <a:spcBef>
                <a:spcPts val="8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defTabSz="1219120">
              <a:spcAft>
                <a:spcPts val="600"/>
              </a:spcAft>
              <a:buClr>
                <a:srgbClr val="0033A0"/>
              </a:buClr>
            </a:pPr>
            <a:r>
              <a:rPr lang="en-US" sz="1000" spc="-10">
                <a:solidFill>
                  <a:schemeClr val="bg1"/>
                </a:solidFill>
              </a:rPr>
              <a:t>Automated compliance, user access review process and joiner and leaver process</a:t>
            </a:r>
          </a:p>
        </p:txBody>
      </p:sp>
      <p:sp>
        <p:nvSpPr>
          <p:cNvPr id="32" name="Content Placeholder 6">
            <a:extLst>
              <a:ext uri="{FF2B5EF4-FFF2-40B4-BE49-F238E27FC236}">
                <a16:creationId xmlns:a16="http://schemas.microsoft.com/office/drawing/2014/main" id="{292FA118-FF4A-CAA8-478E-B93F198BDB74}"/>
              </a:ext>
            </a:extLst>
          </p:cNvPr>
          <p:cNvSpPr txBox="1">
            <a:spLocks/>
          </p:cNvSpPr>
          <p:nvPr/>
        </p:nvSpPr>
        <p:spPr>
          <a:xfrm>
            <a:off x="6016039" y="2530184"/>
            <a:ext cx="2440616" cy="269505"/>
          </a:xfrm>
          <a:prstGeom prst="rect">
            <a:avLst/>
          </a:prstGeom>
        </p:spPr>
        <p:txBody>
          <a:bodyPr vert="horz" lIns="0" tIns="0" rIns="0" bIns="0" rtlCol="0" anchor="t">
            <a:noAutofit/>
          </a:bodyPr>
          <a:lstStyle>
            <a:lvl1pPr marL="0" indent="0" algn="l" defTabSz="1219170" rtl="0" eaLnBrk="1" latinLnBrk="0" hangingPunct="1">
              <a:lnSpc>
                <a:spcPct val="100000"/>
              </a:lnSpc>
              <a:spcBef>
                <a:spcPts val="8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lvl="0" defTabSz="1219120">
              <a:spcBef>
                <a:spcPts val="0"/>
              </a:spcBef>
              <a:spcAft>
                <a:spcPts val="800"/>
              </a:spcAft>
              <a:buClr>
                <a:srgbClr val="009181"/>
              </a:buClr>
              <a:defRPr/>
            </a:pPr>
            <a:r>
              <a:rPr lang="en-US" sz="1600" b="1">
                <a:solidFill>
                  <a:schemeClr val="bg1"/>
                </a:solidFill>
                <a:latin typeface="Arial" panose="020B0604020202020204"/>
              </a:rPr>
              <a:t>Outcomes</a:t>
            </a:r>
            <a:endParaRPr kumimoji="0" lang="en-US" sz="1400" b="0" i="0" u="none" strike="noStrike" kern="1200" cap="none" spc="0" normalizeH="0" baseline="0">
              <a:ln>
                <a:noFill/>
              </a:ln>
              <a:solidFill>
                <a:schemeClr val="bg1"/>
              </a:solidFill>
              <a:effectLst/>
              <a:uLnTx/>
              <a:uFillTx/>
              <a:latin typeface="Arial" panose="020B0604020202020204" pitchFamily="34" charset="0"/>
              <a:ea typeface="ＭＳ Ｐゴシック" charset="-128"/>
              <a:cs typeface="Arial" panose="020B0604020202020204" pitchFamily="34" charset="0"/>
            </a:endParaRPr>
          </a:p>
        </p:txBody>
      </p:sp>
      <p:sp>
        <p:nvSpPr>
          <p:cNvPr id="33" name="Content Placeholder 6">
            <a:extLst>
              <a:ext uri="{FF2B5EF4-FFF2-40B4-BE49-F238E27FC236}">
                <a16:creationId xmlns:a16="http://schemas.microsoft.com/office/drawing/2014/main" id="{7F32A33D-4694-A49B-F01F-1F38EEAD557F}"/>
              </a:ext>
            </a:extLst>
          </p:cNvPr>
          <p:cNvSpPr txBox="1">
            <a:spLocks/>
          </p:cNvSpPr>
          <p:nvPr/>
        </p:nvSpPr>
        <p:spPr>
          <a:xfrm>
            <a:off x="6608595" y="4264749"/>
            <a:ext cx="2250383" cy="344875"/>
          </a:xfrm>
          <a:prstGeom prst="rect">
            <a:avLst/>
          </a:prstGeom>
        </p:spPr>
        <p:txBody>
          <a:bodyPr vert="horz" lIns="0" tIns="0" rIns="0" bIns="0" rtlCol="0" anchor="t">
            <a:noAutofit/>
          </a:bodyPr>
          <a:lstStyle>
            <a:lvl1pPr marL="0" indent="0" algn="l" defTabSz="1219170" rtl="0" eaLnBrk="1" latinLnBrk="0" hangingPunct="1">
              <a:lnSpc>
                <a:spcPct val="100000"/>
              </a:lnSpc>
              <a:spcBef>
                <a:spcPts val="8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defTabSz="1219120">
              <a:spcAft>
                <a:spcPts val="600"/>
              </a:spcAft>
              <a:buClr>
                <a:srgbClr val="0033A0"/>
              </a:buClr>
            </a:pPr>
            <a:r>
              <a:rPr lang="en-US" sz="1000" spc="-10">
                <a:solidFill>
                  <a:schemeClr val="bg1"/>
                </a:solidFill>
              </a:rPr>
              <a:t>Enhanced user experience </a:t>
            </a:r>
          </a:p>
        </p:txBody>
      </p:sp>
      <p:sp>
        <p:nvSpPr>
          <p:cNvPr id="34" name="Content Placeholder 6">
            <a:extLst>
              <a:ext uri="{FF2B5EF4-FFF2-40B4-BE49-F238E27FC236}">
                <a16:creationId xmlns:a16="http://schemas.microsoft.com/office/drawing/2014/main" id="{363AB906-61C0-41AC-4B0E-9761CA1442B1}"/>
              </a:ext>
            </a:extLst>
          </p:cNvPr>
          <p:cNvSpPr txBox="1">
            <a:spLocks/>
          </p:cNvSpPr>
          <p:nvPr/>
        </p:nvSpPr>
        <p:spPr>
          <a:xfrm>
            <a:off x="5853247" y="3055476"/>
            <a:ext cx="741147" cy="269505"/>
          </a:xfrm>
          <a:prstGeom prst="rect">
            <a:avLst/>
          </a:prstGeom>
        </p:spPr>
        <p:txBody>
          <a:bodyPr vert="horz" lIns="0" tIns="0" rIns="0" bIns="0" rtlCol="0" anchor="t">
            <a:noAutofit/>
          </a:bodyPr>
          <a:lstStyle>
            <a:lvl1pPr marL="0" indent="0" algn="l" defTabSz="1219170" rtl="0" eaLnBrk="1" latinLnBrk="0" hangingPunct="1">
              <a:lnSpc>
                <a:spcPct val="100000"/>
              </a:lnSpc>
              <a:spcBef>
                <a:spcPts val="8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lvl="0" algn="ctr" defTabSz="1219120">
              <a:spcBef>
                <a:spcPts val="0"/>
              </a:spcBef>
              <a:spcAft>
                <a:spcPts val="800"/>
              </a:spcAft>
              <a:buClr>
                <a:srgbClr val="009181"/>
              </a:buClr>
              <a:defRPr/>
            </a:pPr>
            <a:r>
              <a:rPr lang="en-US" altLang="ja-JP" sz="1600" b="1" spc="-51">
                <a:solidFill>
                  <a:schemeClr val="bg1"/>
                </a:solidFill>
                <a:latin typeface="Arial" panose="020B0604020202020204"/>
                <a:ea typeface="ＭＳ Ｐゴシック" panose="020B0600070205080204" pitchFamily="34" charset="-128"/>
              </a:rPr>
              <a:t>50%</a:t>
            </a:r>
            <a:endParaRPr kumimoji="0" lang="en-US" altLang="ja-JP" sz="1600" b="0" i="0" u="none" strike="noStrike" kern="1200" cap="none" spc="-51" normalizeH="0" baseline="0">
              <a:ln>
                <a:noFill/>
              </a:ln>
              <a:solidFill>
                <a:schemeClr val="bg1"/>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230284" marR="0" lvl="0" indent="-227744" algn="ctr" defTabSz="1215856" rtl="0" eaLnBrk="1" fontAlgn="auto" latinLnBrk="0" hangingPunct="1">
              <a:lnSpc>
                <a:spcPct val="100000"/>
              </a:lnSpc>
              <a:spcBef>
                <a:spcPts val="0"/>
              </a:spcBef>
              <a:spcAft>
                <a:spcPts val="800"/>
              </a:spcAft>
              <a:buClr>
                <a:srgbClr val="2C67FF"/>
              </a:buClr>
              <a:buSzTx/>
              <a:buFont typeface="Arial" panose="020B0604020202020204" pitchFamily="34" charset="0"/>
              <a:buChar char="•"/>
              <a:tabLst/>
              <a:defRPr/>
            </a:pPr>
            <a:endParaRPr kumimoji="0" lang="en-US" sz="1600" b="0" i="0" u="none" strike="noStrike" kern="1200" cap="none" spc="0" normalizeH="0" baseline="0">
              <a:ln>
                <a:noFill/>
              </a:ln>
              <a:solidFill>
                <a:schemeClr val="accent5"/>
              </a:solidFill>
              <a:effectLst/>
              <a:uLnTx/>
              <a:uFillTx/>
              <a:latin typeface="Arial" panose="020B0604020202020204" pitchFamily="34" charset="0"/>
              <a:ea typeface="ＭＳ Ｐゴシック" charset="-128"/>
              <a:cs typeface="Arial" panose="020B0604020202020204" pitchFamily="34" charset="0"/>
            </a:endParaRPr>
          </a:p>
        </p:txBody>
      </p:sp>
      <p:pic>
        <p:nvPicPr>
          <p:cNvPr id="35" name="Graphic 34">
            <a:extLst>
              <a:ext uri="{FF2B5EF4-FFF2-40B4-BE49-F238E27FC236}">
                <a16:creationId xmlns:a16="http://schemas.microsoft.com/office/drawing/2014/main" id="{73BA4A15-108F-1820-1ECE-F71EE1F052D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008053" y="3533171"/>
            <a:ext cx="423877" cy="423877"/>
          </a:xfrm>
          <a:prstGeom prst="rect">
            <a:avLst/>
          </a:prstGeom>
        </p:spPr>
      </p:pic>
      <p:pic>
        <p:nvPicPr>
          <p:cNvPr id="36" name="Graphic 35">
            <a:extLst>
              <a:ext uri="{FF2B5EF4-FFF2-40B4-BE49-F238E27FC236}">
                <a16:creationId xmlns:a16="http://schemas.microsoft.com/office/drawing/2014/main" id="{F553DBE2-5069-6A2C-B418-8553278AF27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038710" y="4139821"/>
            <a:ext cx="370221" cy="370221"/>
          </a:xfrm>
          <a:prstGeom prst="rect">
            <a:avLst/>
          </a:prstGeom>
        </p:spPr>
      </p:pic>
      <p:pic>
        <p:nvPicPr>
          <p:cNvPr id="37" name="Picture Placeholder 5">
            <a:extLst>
              <a:ext uri="{FF2B5EF4-FFF2-40B4-BE49-F238E27FC236}">
                <a16:creationId xmlns:a16="http://schemas.microsoft.com/office/drawing/2014/main" id="{D2477FDE-FEB2-93EA-A4E3-361567C85B99}"/>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Effect>
                      <a14:brightnessContrast contrast="20000"/>
                    </a14:imgEffect>
                  </a14:imgLayer>
                </a14:imgProps>
              </a:ext>
            </a:extLst>
          </a:blip>
          <a:srcRect t="16433" r="11682" b="4751"/>
          <a:stretch/>
        </p:blipFill>
        <p:spPr>
          <a:xfrm>
            <a:off x="4997450" y="0"/>
            <a:ext cx="4146550" cy="2466975"/>
          </a:xfrm>
          <a:custGeom>
            <a:avLst/>
            <a:gdLst>
              <a:gd name="connsiteX0" fmla="*/ 0 w 4146583"/>
              <a:gd name="connsiteY0" fmla="*/ 0 h 2467074"/>
              <a:gd name="connsiteX1" fmla="*/ 4146583 w 4146583"/>
              <a:gd name="connsiteY1" fmla="*/ 0 h 2467074"/>
              <a:gd name="connsiteX2" fmla="*/ 4146583 w 4146583"/>
              <a:gd name="connsiteY2" fmla="*/ 2188601 h 2467074"/>
              <a:gd name="connsiteX3" fmla="*/ 4048903 w 4146583"/>
              <a:gd name="connsiteY3" fmla="*/ 2235656 h 2467074"/>
              <a:gd name="connsiteX4" fmla="*/ 2902649 w 4146583"/>
              <a:gd name="connsiteY4" fmla="*/ 2467074 h 2467074"/>
              <a:gd name="connsiteX5" fmla="*/ 17664 w 4146583"/>
              <a:gd name="connsiteY5" fmla="*/ 115744 h 246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6583" h="2467074">
                <a:moveTo>
                  <a:pt x="0" y="0"/>
                </a:moveTo>
                <a:lnTo>
                  <a:pt x="4146583" y="0"/>
                </a:lnTo>
                <a:lnTo>
                  <a:pt x="4146583" y="2188601"/>
                </a:lnTo>
                <a:lnTo>
                  <a:pt x="4048903" y="2235656"/>
                </a:lnTo>
                <a:cubicBezTo>
                  <a:pt x="3696591" y="2384672"/>
                  <a:pt x="3309243" y="2467074"/>
                  <a:pt x="2902649" y="2467074"/>
                </a:cubicBezTo>
                <a:cubicBezTo>
                  <a:pt x="1479571" y="2467074"/>
                  <a:pt x="292257" y="1457645"/>
                  <a:pt x="17664" y="115744"/>
                </a:cubicBezTo>
                <a:close/>
              </a:path>
            </a:pathLst>
          </a:custGeom>
          <a:solidFill>
            <a:schemeClr val="accent2"/>
          </a:solidFill>
        </p:spPr>
      </p:pic>
      <p:sp>
        <p:nvSpPr>
          <p:cNvPr id="40" name="Content Placeholder 6">
            <a:extLst>
              <a:ext uri="{FF2B5EF4-FFF2-40B4-BE49-F238E27FC236}">
                <a16:creationId xmlns:a16="http://schemas.microsoft.com/office/drawing/2014/main" id="{A5864D7A-3964-F6E0-30C0-1C4232BA2256}"/>
              </a:ext>
            </a:extLst>
          </p:cNvPr>
          <p:cNvSpPr txBox="1">
            <a:spLocks/>
          </p:cNvSpPr>
          <p:nvPr/>
        </p:nvSpPr>
        <p:spPr>
          <a:xfrm>
            <a:off x="588861" y="1963869"/>
            <a:ext cx="4498528" cy="1173129"/>
          </a:xfrm>
          <a:prstGeom prst="rect">
            <a:avLst/>
          </a:prstGeom>
        </p:spPr>
        <p:txBody>
          <a:bodyPr vert="horz" lIns="0" tIns="0" rIns="0" bIns="0" rtlCol="0" anchor="t">
            <a:noAutofit/>
          </a:bodyPr>
          <a:lstStyle>
            <a:lvl1pPr marL="0" indent="0" algn="l" defTabSz="1219170" rtl="0" eaLnBrk="1" latinLnBrk="0" hangingPunct="1">
              <a:lnSpc>
                <a:spcPct val="100000"/>
              </a:lnSpc>
              <a:spcBef>
                <a:spcPts val="8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lvl="0" defTabSz="1625451">
              <a:spcBef>
                <a:spcPts val="0"/>
              </a:spcBef>
              <a:spcAft>
                <a:spcPts val="600"/>
              </a:spcAft>
              <a:buClr>
                <a:srgbClr val="328DFF">
                  <a:lumMod val="60000"/>
                  <a:lumOff val="40000"/>
                </a:srgbClr>
              </a:buClr>
              <a:defRPr/>
            </a:pPr>
            <a:r>
              <a:rPr lang="en-US" sz="1600" b="1">
                <a:solidFill>
                  <a:srgbClr val="2F8EA9"/>
                </a:solidFill>
                <a:latin typeface="Arial"/>
                <a:cs typeface="Arial"/>
              </a:rPr>
              <a:t>The challenge</a:t>
            </a:r>
          </a:p>
          <a:p>
            <a:pPr>
              <a:spcBef>
                <a:spcPts val="0"/>
              </a:spcBef>
              <a:spcAft>
                <a:spcPts val="1600"/>
              </a:spcAft>
              <a:buSzPct val="100000"/>
            </a:pPr>
            <a:r>
              <a:rPr lang="en-US" sz="1000">
                <a:solidFill>
                  <a:schemeClr val="bg1"/>
                </a:solidFill>
                <a:latin typeface="Arial"/>
                <a:cs typeface="Arial"/>
              </a:rPr>
              <a:t>Our client had no strategy in place to modernize the Identity and Access Management and Directory Environment for over 200,000 employees and contractors.</a:t>
            </a:r>
            <a:endParaRPr lang="en-US" sz="1000">
              <a:solidFill>
                <a:schemeClr val="bg1"/>
              </a:solidFill>
              <a:cs typeface="Arial"/>
            </a:endParaRPr>
          </a:p>
        </p:txBody>
      </p:sp>
      <p:sp>
        <p:nvSpPr>
          <p:cNvPr id="43" name="Content Placeholder 6">
            <a:extLst>
              <a:ext uri="{FF2B5EF4-FFF2-40B4-BE49-F238E27FC236}">
                <a16:creationId xmlns:a16="http://schemas.microsoft.com/office/drawing/2014/main" id="{73B734CC-A95C-D55A-F5D1-B7C585F6EDCE}"/>
              </a:ext>
            </a:extLst>
          </p:cNvPr>
          <p:cNvSpPr txBox="1">
            <a:spLocks/>
          </p:cNvSpPr>
          <p:nvPr/>
        </p:nvSpPr>
        <p:spPr>
          <a:xfrm>
            <a:off x="588860" y="3144858"/>
            <a:ext cx="4554639" cy="1700549"/>
          </a:xfrm>
          <a:prstGeom prst="rect">
            <a:avLst/>
          </a:prstGeom>
        </p:spPr>
        <p:txBody>
          <a:bodyPr vert="horz" lIns="0" tIns="0" rIns="0" bIns="0" rtlCol="0" anchor="t">
            <a:noAutofit/>
          </a:bodyPr>
          <a:lstStyle>
            <a:lvl1pPr marL="0" indent="0" algn="l" defTabSz="1219170" rtl="0" eaLnBrk="1" latinLnBrk="0" hangingPunct="1">
              <a:lnSpc>
                <a:spcPct val="100000"/>
              </a:lnSpc>
              <a:spcBef>
                <a:spcPts val="8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lvl="0" defTabSz="1625451">
              <a:spcBef>
                <a:spcPts val="0"/>
              </a:spcBef>
              <a:spcAft>
                <a:spcPts val="600"/>
              </a:spcAft>
              <a:buClr>
                <a:srgbClr val="328DFF">
                  <a:lumMod val="60000"/>
                  <a:lumOff val="40000"/>
                </a:srgbClr>
              </a:buClr>
              <a:defRPr/>
            </a:pPr>
            <a:r>
              <a:rPr lang="en-US" sz="1600" b="1">
                <a:solidFill>
                  <a:srgbClr val="2F8EA9"/>
                </a:solidFill>
                <a:latin typeface="Arial"/>
                <a:cs typeface="Arial"/>
              </a:rPr>
              <a:t>The solution</a:t>
            </a:r>
          </a:p>
          <a:p>
            <a:pPr marL="171450" indent="-171450">
              <a:spcBef>
                <a:spcPts val="0"/>
              </a:spcBef>
              <a:spcAft>
                <a:spcPts val="600"/>
              </a:spcAft>
              <a:buClr>
                <a:srgbClr val="2F8EA9"/>
              </a:buClr>
              <a:buSzPct val="100000"/>
              <a:buFont typeface="Arial" panose="020B0604020202020204" pitchFamily="34" charset="0"/>
              <a:buChar char="•"/>
            </a:pPr>
            <a:r>
              <a:rPr lang="en-US" sz="1000">
                <a:solidFill>
                  <a:schemeClr val="bg1"/>
                </a:solidFill>
                <a:latin typeface="Arial"/>
                <a:cs typeface="Arial"/>
              </a:rPr>
              <a:t>Developed an identity security vision with a multi-year roadmap</a:t>
            </a:r>
          </a:p>
          <a:p>
            <a:pPr marL="171450" indent="-171450">
              <a:spcBef>
                <a:spcPts val="0"/>
              </a:spcBef>
              <a:spcAft>
                <a:spcPts val="600"/>
              </a:spcAft>
              <a:buClr>
                <a:srgbClr val="2F8EA9"/>
              </a:buClr>
              <a:buSzPct val="100000"/>
              <a:buFont typeface="Arial" panose="020B0604020202020204" pitchFamily="34" charset="0"/>
              <a:buChar char="•"/>
            </a:pPr>
            <a:r>
              <a:rPr lang="en-US" sz="1000">
                <a:solidFill>
                  <a:schemeClr val="bg1"/>
                </a:solidFill>
                <a:latin typeface="Arial"/>
                <a:cs typeface="Arial"/>
              </a:rPr>
              <a:t>Implemented SailPoint to automate user access reviews and the </a:t>
            </a:r>
            <a:br>
              <a:rPr lang="en-US" sz="1000">
                <a:solidFill>
                  <a:schemeClr val="bg1"/>
                </a:solidFill>
                <a:latin typeface="Arial"/>
                <a:cs typeface="Arial"/>
              </a:rPr>
            </a:br>
            <a:r>
              <a:rPr lang="en-US" sz="1000">
                <a:solidFill>
                  <a:schemeClr val="bg1"/>
                </a:solidFill>
                <a:latin typeface="Arial"/>
                <a:cs typeface="Arial"/>
              </a:rPr>
              <a:t>provisioning process</a:t>
            </a:r>
          </a:p>
          <a:p>
            <a:pPr marL="171450" indent="-171450">
              <a:spcBef>
                <a:spcPts val="0"/>
              </a:spcBef>
              <a:spcAft>
                <a:spcPts val="600"/>
              </a:spcAft>
              <a:buClr>
                <a:srgbClr val="2F8EA9"/>
              </a:buClr>
              <a:buSzPct val="100000"/>
              <a:buFont typeface="Arial" panose="020B0604020202020204" pitchFamily="34" charset="0"/>
              <a:buChar char="•"/>
            </a:pPr>
            <a:r>
              <a:rPr lang="en-US" sz="1000">
                <a:solidFill>
                  <a:schemeClr val="bg1"/>
                </a:solidFill>
                <a:latin typeface="Arial"/>
                <a:cs typeface="Arial"/>
              </a:rPr>
              <a:t>Utilized PingAccess to enable single sign-on for web </a:t>
            </a:r>
            <a:br>
              <a:rPr lang="en-US" sz="1000">
                <a:solidFill>
                  <a:schemeClr val="bg1"/>
                </a:solidFill>
                <a:latin typeface="Arial"/>
                <a:cs typeface="Arial"/>
              </a:rPr>
            </a:br>
            <a:r>
              <a:rPr lang="en-US" sz="1000">
                <a:solidFill>
                  <a:schemeClr val="bg1"/>
                </a:solidFill>
                <a:latin typeface="Arial"/>
                <a:cs typeface="Arial"/>
              </a:rPr>
              <a:t>applications and application programming interfaces</a:t>
            </a:r>
          </a:p>
        </p:txBody>
      </p:sp>
      <p:sp>
        <p:nvSpPr>
          <p:cNvPr id="20" name="Freeform 128">
            <a:extLst>
              <a:ext uri="{FF2B5EF4-FFF2-40B4-BE49-F238E27FC236}">
                <a16:creationId xmlns:a16="http://schemas.microsoft.com/office/drawing/2014/main" id="{8AB7C9C0-3AEF-3339-4F53-14219D02FB1C}"/>
              </a:ext>
            </a:extLst>
          </p:cNvPr>
          <p:cNvSpPr txBox="1">
            <a:spLocks/>
          </p:cNvSpPr>
          <p:nvPr/>
        </p:nvSpPr>
        <p:spPr>
          <a:xfrm>
            <a:off x="4997450" y="0"/>
            <a:ext cx="4146583" cy="2464157"/>
          </a:xfrm>
          <a:custGeom>
            <a:avLst/>
            <a:gdLst>
              <a:gd name="connsiteX0" fmla="*/ 0 w 4146583"/>
              <a:gd name="connsiteY0" fmla="*/ 0 h 2467074"/>
              <a:gd name="connsiteX1" fmla="*/ 4146583 w 4146583"/>
              <a:gd name="connsiteY1" fmla="*/ 0 h 2467074"/>
              <a:gd name="connsiteX2" fmla="*/ 4146583 w 4146583"/>
              <a:gd name="connsiteY2" fmla="*/ 2188601 h 2467074"/>
              <a:gd name="connsiteX3" fmla="*/ 4048903 w 4146583"/>
              <a:gd name="connsiteY3" fmla="*/ 2235656 h 2467074"/>
              <a:gd name="connsiteX4" fmla="*/ 2902649 w 4146583"/>
              <a:gd name="connsiteY4" fmla="*/ 2467074 h 2467074"/>
              <a:gd name="connsiteX5" fmla="*/ 17664 w 4146583"/>
              <a:gd name="connsiteY5" fmla="*/ 115744 h 2467074"/>
              <a:gd name="connsiteX6" fmla="*/ 0 w 4146583"/>
              <a:gd name="connsiteY6" fmla="*/ 0 h 246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6583" h="2467074">
                <a:moveTo>
                  <a:pt x="0" y="0"/>
                </a:moveTo>
                <a:lnTo>
                  <a:pt x="4146583" y="0"/>
                </a:lnTo>
                <a:lnTo>
                  <a:pt x="4146583" y="2188601"/>
                </a:lnTo>
                <a:lnTo>
                  <a:pt x="4048903" y="2235656"/>
                </a:lnTo>
                <a:cubicBezTo>
                  <a:pt x="3696591" y="2384672"/>
                  <a:pt x="3309243" y="2467074"/>
                  <a:pt x="2902649" y="2467074"/>
                </a:cubicBezTo>
                <a:cubicBezTo>
                  <a:pt x="1479571" y="2467074"/>
                  <a:pt x="292257" y="1457645"/>
                  <a:pt x="17664" y="115744"/>
                </a:cubicBezTo>
                <a:lnTo>
                  <a:pt x="0" y="0"/>
                </a:lnTo>
                <a:close/>
              </a:path>
            </a:pathLst>
          </a:custGeom>
          <a:gradFill>
            <a:gsLst>
              <a:gs pos="0">
                <a:srgbClr val="2F8EA9"/>
              </a:gs>
              <a:gs pos="55000">
                <a:srgbClr val="2F8EA9">
                  <a:alpha val="0"/>
                </a:srgbClr>
              </a:gs>
            </a:gsLst>
            <a:lin ang="21594000" scaled="0"/>
          </a:gradFill>
        </p:spPr>
        <p:txBody>
          <a:bodyPr wrap="square">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4145857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hidden="1">
            <a:extLst>
              <a:ext uri="{FF2B5EF4-FFF2-40B4-BE49-F238E27FC236}">
                <a16:creationId xmlns:a16="http://schemas.microsoft.com/office/drawing/2014/main" id="{234430D8-AA94-33D3-AD60-73761A6A86D6}"/>
              </a:ext>
            </a:extLst>
          </p:cNvPr>
          <p:cNvSpPr/>
          <p:nvPr/>
        </p:nvSpPr>
        <p:spPr>
          <a:xfrm>
            <a:off x="0" y="-2"/>
            <a:ext cx="9144000" cy="5143499"/>
          </a:xfrm>
          <a:prstGeom prst="rect">
            <a:avLst/>
          </a:prstGeom>
          <a:solidFill>
            <a:schemeClr val="tx2">
              <a:alpha val="62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17B22"/>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B73C6938-15C5-474C-8B46-EA29A7B5C473}"/>
              </a:ext>
            </a:extLst>
          </p:cNvPr>
          <p:cNvSpPr>
            <a:spLocks noGrp="1"/>
          </p:cNvSpPr>
          <p:nvPr>
            <p:ph type="body" sz="quarter" idx="4294967295"/>
          </p:nvPr>
        </p:nvSpPr>
        <p:spPr>
          <a:xfrm>
            <a:off x="534644" y="1205267"/>
            <a:ext cx="3684588" cy="1512887"/>
          </a:xfrm>
        </p:spPr>
        <p:txBody>
          <a:bodyPr anchor="b"/>
          <a:lstStyle/>
          <a:p>
            <a:r>
              <a:rPr lang="en-US" sz="3200" b="1"/>
              <a:t>Thank you.</a:t>
            </a:r>
          </a:p>
        </p:txBody>
      </p:sp>
      <p:pic>
        <p:nvPicPr>
          <p:cNvPr id="4" name="Old logo" descr="A picture containing graphical user interface&#10;&#10;Description automatically generated">
            <a:extLst>
              <a:ext uri="{FF2B5EF4-FFF2-40B4-BE49-F238E27FC236}">
                <a16:creationId xmlns:a16="http://schemas.microsoft.com/office/drawing/2014/main" id="{FB42812D-572E-22F2-D591-37625B3B4319}"/>
              </a:ext>
            </a:extLst>
          </p:cNvPr>
          <p:cNvPicPr>
            <a:picLocks noChangeAspect="1"/>
          </p:cNvPicPr>
          <p:nvPr/>
        </p:nvPicPr>
        <p:blipFill>
          <a:blip r:embed="rId3"/>
          <a:stretch>
            <a:fillRect/>
          </a:stretch>
        </p:blipFill>
        <p:spPr>
          <a:xfrm>
            <a:off x="512470" y="4174221"/>
            <a:ext cx="2115869" cy="668346"/>
          </a:xfrm>
          <a:prstGeom prst="rect">
            <a:avLst/>
          </a:prstGeom>
        </p:spPr>
      </p:pic>
      <p:sp>
        <p:nvSpPr>
          <p:cNvPr id="18" name="Freeform: Shape 17">
            <a:extLst>
              <a:ext uri="{FF2B5EF4-FFF2-40B4-BE49-F238E27FC236}">
                <a16:creationId xmlns:a16="http://schemas.microsoft.com/office/drawing/2014/main" id="{5CBFDBA4-276C-1D9F-7038-F928EDB540F0}"/>
              </a:ext>
            </a:extLst>
          </p:cNvPr>
          <p:cNvSpPr/>
          <p:nvPr/>
        </p:nvSpPr>
        <p:spPr>
          <a:xfrm>
            <a:off x="3773328" y="0"/>
            <a:ext cx="1927673" cy="1506993"/>
          </a:xfrm>
          <a:custGeom>
            <a:avLst/>
            <a:gdLst>
              <a:gd name="connsiteX0" fmla="*/ 168554 w 1927673"/>
              <a:gd name="connsiteY0" fmla="*/ 0 h 1506993"/>
              <a:gd name="connsiteX1" fmla="*/ 1759910 w 1927673"/>
              <a:gd name="connsiteY1" fmla="*/ 0 h 1506993"/>
              <a:gd name="connsiteX2" fmla="*/ 1811110 w 1927673"/>
              <a:gd name="connsiteY2" fmla="*/ 83727 h 1506993"/>
              <a:gd name="connsiteX3" fmla="*/ 1507440 w 1927673"/>
              <a:gd name="connsiteY3" fmla="*/ 1338958 h 1506993"/>
              <a:gd name="connsiteX4" fmla="*/ 168036 w 1927673"/>
              <a:gd name="connsiteY4" fmla="*/ 1086760 h 1506993"/>
              <a:gd name="connsiteX5" fmla="*/ 153192 w 1927673"/>
              <a:gd name="connsiteY5" fmla="*/ 21489 h 1506993"/>
              <a:gd name="connsiteX6" fmla="*/ 168554 w 1927673"/>
              <a:gd name="connsiteY6" fmla="*/ 0 h 150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7673" h="1506993">
                <a:moveTo>
                  <a:pt x="168554" y="0"/>
                </a:moveTo>
                <a:lnTo>
                  <a:pt x="1759910" y="0"/>
                </a:lnTo>
                <a:lnTo>
                  <a:pt x="1811110" y="83727"/>
                </a:lnTo>
                <a:cubicBezTo>
                  <a:pt x="2044471" y="512852"/>
                  <a:pt x="1919479" y="1057499"/>
                  <a:pt x="1507440" y="1338958"/>
                </a:cubicBezTo>
                <a:cubicBezTo>
                  <a:pt x="1067931" y="1639181"/>
                  <a:pt x="468260" y="1526269"/>
                  <a:pt x="168036" y="1086760"/>
                </a:cubicBezTo>
                <a:cubicBezTo>
                  <a:pt x="-57131" y="757129"/>
                  <a:pt x="-49909" y="337406"/>
                  <a:pt x="153192" y="21489"/>
                </a:cubicBezTo>
                <a:lnTo>
                  <a:pt x="168554" y="0"/>
                </a:lnTo>
                <a:close/>
              </a:path>
            </a:pathLst>
          </a:custGeom>
          <a:solidFill>
            <a:schemeClr val="bg2">
              <a:lumMod val="75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100">
              <a:solidFill>
                <a:schemeClr val="accent2"/>
              </a:solidFill>
              <a:latin typeface="Arial" panose="020B0604020202020204" pitchFamily="34" charset="0"/>
              <a:cs typeface="Arial" panose="020B0604020202020204" pitchFamily="34" charset="0"/>
            </a:endParaRPr>
          </a:p>
        </p:txBody>
      </p:sp>
      <p:sp>
        <p:nvSpPr>
          <p:cNvPr id="22" name="Freeform: Shape 21">
            <a:extLst>
              <a:ext uri="{FF2B5EF4-FFF2-40B4-BE49-F238E27FC236}">
                <a16:creationId xmlns:a16="http://schemas.microsoft.com/office/drawing/2014/main" id="{7A4EC96F-B28C-DB2B-9C40-1960AE561E98}"/>
              </a:ext>
            </a:extLst>
          </p:cNvPr>
          <p:cNvSpPr/>
          <p:nvPr/>
        </p:nvSpPr>
        <p:spPr>
          <a:xfrm>
            <a:off x="5748775" y="0"/>
            <a:ext cx="1730396" cy="541166"/>
          </a:xfrm>
          <a:custGeom>
            <a:avLst/>
            <a:gdLst>
              <a:gd name="connsiteX0" fmla="*/ 0 w 1730396"/>
              <a:gd name="connsiteY0" fmla="*/ 0 h 541166"/>
              <a:gd name="connsiteX1" fmla="*/ 1730396 w 1730396"/>
              <a:gd name="connsiteY1" fmla="*/ 0 h 541166"/>
              <a:gd name="connsiteX2" fmla="*/ 1722251 w 1730396"/>
              <a:gd name="connsiteY2" fmla="*/ 17969 h 541166"/>
              <a:gd name="connsiteX3" fmla="*/ 1408535 w 1730396"/>
              <a:gd name="connsiteY3" fmla="*/ 373131 h 541166"/>
              <a:gd name="connsiteX4" fmla="*/ 69131 w 1730396"/>
              <a:gd name="connsiteY4" fmla="*/ 120933 h 541166"/>
              <a:gd name="connsiteX5" fmla="*/ 17659 w 1730396"/>
              <a:gd name="connsiteY5" fmla="*/ 36760 h 541166"/>
              <a:gd name="connsiteX6" fmla="*/ 0 w 1730396"/>
              <a:gd name="connsiteY6" fmla="*/ 0 h 54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0396" h="541166">
                <a:moveTo>
                  <a:pt x="0" y="0"/>
                </a:moveTo>
                <a:lnTo>
                  <a:pt x="1730396" y="0"/>
                </a:lnTo>
                <a:lnTo>
                  <a:pt x="1722251" y="17969"/>
                </a:lnTo>
                <a:cubicBezTo>
                  <a:pt x="1651334" y="156249"/>
                  <a:pt x="1545881" y="279311"/>
                  <a:pt x="1408535" y="373131"/>
                </a:cubicBezTo>
                <a:cubicBezTo>
                  <a:pt x="969026" y="673354"/>
                  <a:pt x="369355" y="560441"/>
                  <a:pt x="69131" y="120933"/>
                </a:cubicBezTo>
                <a:cubicBezTo>
                  <a:pt x="50367" y="93464"/>
                  <a:pt x="33217" y="65369"/>
                  <a:pt x="17659" y="36760"/>
                </a:cubicBezTo>
                <a:lnTo>
                  <a:pt x="0" y="0"/>
                </a:lnTo>
                <a:close/>
              </a:path>
            </a:pathLst>
          </a:custGeom>
          <a:solidFill>
            <a:schemeClr val="bg2">
              <a:lumMod val="50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100">
              <a:solidFill>
                <a:schemeClr val="accent2"/>
              </a:solidFill>
              <a:latin typeface="Arial" panose="020B0604020202020204" pitchFamily="34" charset="0"/>
              <a:cs typeface="Arial" panose="020B0604020202020204" pitchFamily="34" charset="0"/>
            </a:endParaRPr>
          </a:p>
        </p:txBody>
      </p:sp>
      <p:sp>
        <p:nvSpPr>
          <p:cNvPr id="30" name="Freeform: Shape 29">
            <a:extLst>
              <a:ext uri="{FF2B5EF4-FFF2-40B4-BE49-F238E27FC236}">
                <a16:creationId xmlns:a16="http://schemas.microsoft.com/office/drawing/2014/main" id="{23A2A364-51EE-C9A5-B1CA-98D92DAB0B53}"/>
              </a:ext>
            </a:extLst>
          </p:cNvPr>
          <p:cNvSpPr/>
          <p:nvPr/>
        </p:nvSpPr>
        <p:spPr>
          <a:xfrm>
            <a:off x="7322259" y="1"/>
            <a:ext cx="1821741" cy="1671561"/>
          </a:xfrm>
          <a:custGeom>
            <a:avLst/>
            <a:gdLst>
              <a:gd name="connsiteX0" fmla="*/ 311249 w 1821741"/>
              <a:gd name="connsiteY0" fmla="*/ 0 h 1671561"/>
              <a:gd name="connsiteX1" fmla="*/ 1617050 w 1821741"/>
              <a:gd name="connsiteY1" fmla="*/ 0 h 1671561"/>
              <a:gd name="connsiteX2" fmla="*/ 1633913 w 1821741"/>
              <a:gd name="connsiteY2" fmla="*/ 14785 h 1671561"/>
              <a:gd name="connsiteX3" fmla="*/ 1759636 w 1821741"/>
              <a:gd name="connsiteY3" fmla="*/ 164123 h 1671561"/>
              <a:gd name="connsiteX4" fmla="*/ 1811108 w 1821741"/>
              <a:gd name="connsiteY4" fmla="*/ 248295 h 1671561"/>
              <a:gd name="connsiteX5" fmla="*/ 1821741 w 1821741"/>
              <a:gd name="connsiteY5" fmla="*/ 270430 h 1671561"/>
              <a:gd name="connsiteX6" fmla="*/ 1821741 w 1821741"/>
              <a:gd name="connsiteY6" fmla="*/ 1147069 h 1671561"/>
              <a:gd name="connsiteX7" fmla="*/ 1821154 w 1821741"/>
              <a:gd name="connsiteY7" fmla="*/ 1148364 h 1671561"/>
              <a:gd name="connsiteX8" fmla="*/ 1507438 w 1821741"/>
              <a:gd name="connsiteY8" fmla="*/ 1503526 h 1671561"/>
              <a:gd name="connsiteX9" fmla="*/ 168035 w 1821741"/>
              <a:gd name="connsiteY9" fmla="*/ 1251328 h 1671561"/>
              <a:gd name="connsiteX10" fmla="*/ 270896 w 1821741"/>
              <a:gd name="connsiteY10" fmla="*/ 37648 h 1671561"/>
              <a:gd name="connsiteX11" fmla="*/ 311249 w 1821741"/>
              <a:gd name="connsiteY11" fmla="*/ 0 h 167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1741" h="1671561">
                <a:moveTo>
                  <a:pt x="311249" y="0"/>
                </a:moveTo>
                <a:lnTo>
                  <a:pt x="1617050" y="0"/>
                </a:lnTo>
                <a:lnTo>
                  <a:pt x="1633913" y="14785"/>
                </a:lnTo>
                <a:cubicBezTo>
                  <a:pt x="1679901" y="59349"/>
                  <a:pt x="1722108" y="109184"/>
                  <a:pt x="1759636" y="164123"/>
                </a:cubicBezTo>
                <a:cubicBezTo>
                  <a:pt x="1778400" y="191592"/>
                  <a:pt x="1795550" y="219687"/>
                  <a:pt x="1811108" y="248295"/>
                </a:cubicBezTo>
                <a:lnTo>
                  <a:pt x="1821741" y="270430"/>
                </a:lnTo>
                <a:lnTo>
                  <a:pt x="1821741" y="1147069"/>
                </a:lnTo>
                <a:lnTo>
                  <a:pt x="1821154" y="1148364"/>
                </a:lnTo>
                <a:cubicBezTo>
                  <a:pt x="1750237" y="1286644"/>
                  <a:pt x="1644785" y="1409706"/>
                  <a:pt x="1507438" y="1503526"/>
                </a:cubicBezTo>
                <a:cubicBezTo>
                  <a:pt x="1067930" y="1803749"/>
                  <a:pt x="468259" y="1690837"/>
                  <a:pt x="168035" y="1251328"/>
                </a:cubicBezTo>
                <a:cubicBezTo>
                  <a:pt x="-94660" y="866759"/>
                  <a:pt x="-41048" y="359563"/>
                  <a:pt x="270896" y="37648"/>
                </a:cubicBezTo>
                <a:lnTo>
                  <a:pt x="311249" y="0"/>
                </a:lnTo>
                <a:close/>
              </a:path>
            </a:pathLst>
          </a:custGeom>
          <a:solidFill>
            <a:schemeClr val="bg2">
              <a:lumMod val="50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100">
              <a:solidFill>
                <a:schemeClr val="accent2"/>
              </a:solidFill>
              <a:latin typeface="Arial" panose="020B0604020202020204" pitchFamily="34" charset="0"/>
              <a:cs typeface="Arial" panose="020B0604020202020204" pitchFamily="34" charset="0"/>
            </a:endParaRPr>
          </a:p>
        </p:txBody>
      </p:sp>
      <p:sp>
        <p:nvSpPr>
          <p:cNvPr id="34" name="Freeform: Shape 33">
            <a:extLst>
              <a:ext uri="{FF2B5EF4-FFF2-40B4-BE49-F238E27FC236}">
                <a16:creationId xmlns:a16="http://schemas.microsoft.com/office/drawing/2014/main" id="{EB3CBB59-C819-7D6F-88CB-1EBF97C9B11A}"/>
              </a:ext>
            </a:extLst>
          </p:cNvPr>
          <p:cNvSpPr/>
          <p:nvPr/>
        </p:nvSpPr>
        <p:spPr>
          <a:xfrm>
            <a:off x="8070661" y="1754317"/>
            <a:ext cx="1073338" cy="1927674"/>
          </a:xfrm>
          <a:custGeom>
            <a:avLst/>
            <a:gdLst>
              <a:gd name="connsiteX0" fmla="*/ 958012 w 1073338"/>
              <a:gd name="connsiteY0" fmla="*/ 13 h 1927674"/>
              <a:gd name="connsiteX1" fmla="*/ 1050569 w 1073338"/>
              <a:gd name="connsiteY1" fmla="*/ 3977 h 1927674"/>
              <a:gd name="connsiteX2" fmla="*/ 1073338 w 1073338"/>
              <a:gd name="connsiteY2" fmla="*/ 7149 h 1927674"/>
              <a:gd name="connsiteX3" fmla="*/ 1073338 w 1073338"/>
              <a:gd name="connsiteY3" fmla="*/ 1921061 h 1927674"/>
              <a:gd name="connsiteX4" fmla="*/ 1062503 w 1073338"/>
              <a:gd name="connsiteY4" fmla="*/ 1922703 h 1927674"/>
              <a:gd name="connsiteX5" fmla="*/ 168035 w 1073338"/>
              <a:gd name="connsiteY5" fmla="*/ 1507440 h 1927674"/>
              <a:gd name="connsiteX6" fmla="*/ 420233 w 1073338"/>
              <a:gd name="connsiteY6" fmla="*/ 168037 h 1927674"/>
              <a:gd name="connsiteX7" fmla="*/ 958012 w 1073338"/>
              <a:gd name="connsiteY7" fmla="*/ 13 h 192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3338" h="1927674">
                <a:moveTo>
                  <a:pt x="958012" y="13"/>
                </a:moveTo>
                <a:cubicBezTo>
                  <a:pt x="988949" y="-145"/>
                  <a:pt x="1019839" y="1183"/>
                  <a:pt x="1050569" y="3977"/>
                </a:cubicBezTo>
                <a:lnTo>
                  <a:pt x="1073338" y="7149"/>
                </a:lnTo>
                <a:lnTo>
                  <a:pt x="1073338" y="1921061"/>
                </a:lnTo>
                <a:lnTo>
                  <a:pt x="1062503" y="1922703"/>
                </a:lnTo>
                <a:cubicBezTo>
                  <a:pt x="722378" y="1957397"/>
                  <a:pt x="374439" y="1809603"/>
                  <a:pt x="168035" y="1507440"/>
                </a:cubicBezTo>
                <a:cubicBezTo>
                  <a:pt x="-132188" y="1067932"/>
                  <a:pt x="-19275" y="468260"/>
                  <a:pt x="420233" y="168037"/>
                </a:cubicBezTo>
                <a:cubicBezTo>
                  <a:pt x="585049" y="55453"/>
                  <a:pt x="772388" y="966"/>
                  <a:pt x="958012" y="13"/>
                </a:cubicBezTo>
                <a:close/>
              </a:path>
            </a:pathLst>
          </a:custGeom>
          <a:solidFill>
            <a:schemeClr val="bg2">
              <a:lumMod val="50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sp>
        <p:nvSpPr>
          <p:cNvPr id="39" name="Freeform: Shape 38">
            <a:extLst>
              <a:ext uri="{FF2B5EF4-FFF2-40B4-BE49-F238E27FC236}">
                <a16:creationId xmlns:a16="http://schemas.microsoft.com/office/drawing/2014/main" id="{7A3D5DD8-449D-44E3-730A-ED0398F6ED2F}"/>
              </a:ext>
            </a:extLst>
          </p:cNvPr>
          <p:cNvSpPr/>
          <p:nvPr/>
        </p:nvSpPr>
        <p:spPr>
          <a:xfrm>
            <a:off x="6914772" y="3523555"/>
            <a:ext cx="1927673" cy="1619944"/>
          </a:xfrm>
          <a:custGeom>
            <a:avLst/>
            <a:gdLst>
              <a:gd name="connsiteX0" fmla="*/ 958013 w 1927673"/>
              <a:gd name="connsiteY0" fmla="*/ 12 h 1619944"/>
              <a:gd name="connsiteX1" fmla="*/ 1759637 w 1927673"/>
              <a:gd name="connsiteY1" fmla="*/ 420234 h 1619944"/>
              <a:gd name="connsiteX2" fmla="*/ 1719647 w 1927673"/>
              <a:gd name="connsiteY2" fmla="*/ 1562209 h 1619944"/>
              <a:gd name="connsiteX3" fmla="*/ 1669026 w 1927673"/>
              <a:gd name="connsiteY3" fmla="*/ 1619944 h 1619944"/>
              <a:gd name="connsiteX4" fmla="*/ 259395 w 1927673"/>
              <a:gd name="connsiteY4" fmla="*/ 1619944 h 1619944"/>
              <a:gd name="connsiteX5" fmla="*/ 227725 w 1927673"/>
              <a:gd name="connsiteY5" fmla="*/ 1585999 h 1619944"/>
              <a:gd name="connsiteX6" fmla="*/ 168036 w 1927673"/>
              <a:gd name="connsiteY6" fmla="*/ 1507439 h 1619944"/>
              <a:gd name="connsiteX7" fmla="*/ 420234 w 1927673"/>
              <a:gd name="connsiteY7" fmla="*/ 168036 h 1619944"/>
              <a:gd name="connsiteX8" fmla="*/ 958013 w 1927673"/>
              <a:gd name="connsiteY8" fmla="*/ 12 h 161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7673" h="1619944">
                <a:moveTo>
                  <a:pt x="958013" y="12"/>
                </a:moveTo>
                <a:cubicBezTo>
                  <a:pt x="1267387" y="-1576"/>
                  <a:pt x="1571998" y="145541"/>
                  <a:pt x="1759637" y="420234"/>
                </a:cubicBezTo>
                <a:cubicBezTo>
                  <a:pt x="2003569" y="777334"/>
                  <a:pt x="1974766" y="1240168"/>
                  <a:pt x="1719647" y="1562209"/>
                </a:cubicBezTo>
                <a:lnTo>
                  <a:pt x="1669026" y="1619944"/>
                </a:lnTo>
                <a:lnTo>
                  <a:pt x="259395" y="1619944"/>
                </a:lnTo>
                <a:lnTo>
                  <a:pt x="227725" y="1585999"/>
                </a:lnTo>
                <a:cubicBezTo>
                  <a:pt x="206734" y="1561102"/>
                  <a:pt x="186800" y="1534908"/>
                  <a:pt x="168036" y="1507439"/>
                </a:cubicBezTo>
                <a:cubicBezTo>
                  <a:pt x="-132187" y="1067931"/>
                  <a:pt x="-19274" y="468259"/>
                  <a:pt x="420234" y="168036"/>
                </a:cubicBezTo>
                <a:cubicBezTo>
                  <a:pt x="585050" y="55452"/>
                  <a:pt x="772389" y="965"/>
                  <a:pt x="958013" y="12"/>
                </a:cubicBezTo>
                <a:close/>
              </a:path>
            </a:pathLst>
          </a:custGeom>
          <a:solidFill>
            <a:srgbClr val="2F8EA9"/>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100">
              <a:solidFill>
                <a:schemeClr val="accent2"/>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1733DF28-096A-11FB-DE8A-397D6F5B5AC1}"/>
              </a:ext>
            </a:extLst>
          </p:cNvPr>
          <p:cNvSpPr/>
          <p:nvPr/>
        </p:nvSpPr>
        <p:spPr>
          <a:xfrm>
            <a:off x="5062713" y="1116531"/>
            <a:ext cx="2638566" cy="2638566"/>
          </a:xfrm>
          <a:prstGeom prst="ellipse">
            <a:avLst/>
          </a:prstGeom>
          <a:solidFill>
            <a:schemeClr val="bg1"/>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0505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7B38C74-8B70-4674-B59A-B9D581CC6442}"/>
              </a:ext>
            </a:extLst>
          </p:cNvPr>
          <p:cNvPicPr>
            <a:picLocks noChangeAspect="1"/>
          </p:cNvPicPr>
          <p:nvPr/>
        </p:nvPicPr>
        <p:blipFill rotWithShape="1">
          <a:blip r:embed="rId3"/>
          <a:srcRect t="9693" r="2579" b="12271"/>
          <a:stretch/>
        </p:blipFill>
        <p:spPr>
          <a:xfrm>
            <a:off x="0" y="1"/>
            <a:ext cx="9144000" cy="4882986"/>
          </a:xfrm>
          <a:prstGeom prst="rect">
            <a:avLst/>
          </a:prstGeom>
        </p:spPr>
      </p:pic>
      <p:sp>
        <p:nvSpPr>
          <p:cNvPr id="8" name="Rectangle 7">
            <a:extLst>
              <a:ext uri="{FF2B5EF4-FFF2-40B4-BE49-F238E27FC236}">
                <a16:creationId xmlns:a16="http://schemas.microsoft.com/office/drawing/2014/main" id="{AAB6B5DC-8405-563B-C277-A9E982066DEB}"/>
              </a:ext>
            </a:extLst>
          </p:cNvPr>
          <p:cNvSpPr/>
          <p:nvPr/>
        </p:nvSpPr>
        <p:spPr>
          <a:xfrm>
            <a:off x="0" y="0"/>
            <a:ext cx="9143999" cy="4882987"/>
          </a:xfrm>
          <a:prstGeom prst="rect">
            <a:avLst/>
          </a:prstGeom>
          <a:gradFill>
            <a:gsLst>
              <a:gs pos="71000">
                <a:schemeClr val="bg2">
                  <a:lumMod val="10000"/>
                  <a:alpha val="86048"/>
                </a:schemeClr>
              </a:gs>
              <a:gs pos="100000">
                <a:srgbClr val="2F8EA9">
                  <a:alpha val="32113"/>
                </a:srgbClr>
              </a:gs>
            </a:gsLst>
            <a:lin ang="16200000" scaled="0"/>
          </a:gra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96E1B07B-CE75-1F06-9DEA-AF44D3EA1093}"/>
              </a:ext>
            </a:extLst>
          </p:cNvPr>
          <p:cNvSpPr/>
          <p:nvPr/>
        </p:nvSpPr>
        <p:spPr>
          <a:xfrm>
            <a:off x="3358433" y="2770989"/>
            <a:ext cx="2426066" cy="1348475"/>
          </a:xfrm>
          <a:prstGeom prst="rect">
            <a:avLst/>
          </a:prstGeom>
          <a:noFill/>
          <a:ln w="15875">
            <a:solidFill>
              <a:srgbClr val="2F8EA9"/>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16000" tIns="504000" rIns="216000" bIns="21600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a:ln>
                  <a:noFill/>
                </a:ln>
                <a:solidFill>
                  <a:srgbClr val="FFFFFF"/>
                </a:solidFill>
                <a:effectLst/>
                <a:uLnTx/>
                <a:uFillTx/>
                <a:latin typeface="Arial" panose="020B0604020202020204"/>
                <a:ea typeface="+mn-ea"/>
                <a:cs typeface="Arial"/>
              </a:rPr>
              <a:t>Faster and more </a:t>
            </a:r>
            <a:br>
              <a:rPr kumimoji="0" lang="en-US" sz="1200" b="0" i="0" u="none" strike="noStrike" kern="1200" cap="none" spc="0" normalizeH="0" baseline="0">
                <a:ln>
                  <a:noFill/>
                </a:ln>
                <a:solidFill>
                  <a:srgbClr val="FFFFFF"/>
                </a:solidFill>
                <a:effectLst/>
                <a:uLnTx/>
                <a:uFillTx/>
                <a:latin typeface="Arial" panose="020B0604020202020204"/>
                <a:ea typeface="+mn-ea"/>
                <a:cs typeface="Arial"/>
              </a:rPr>
            </a:br>
            <a:r>
              <a:rPr kumimoji="0" lang="en-US" sz="1200" b="0" i="0" u="none" strike="noStrike" kern="1200" cap="none" spc="0" normalizeH="0" baseline="0">
                <a:ln>
                  <a:noFill/>
                </a:ln>
                <a:solidFill>
                  <a:srgbClr val="FFFFFF"/>
                </a:solidFill>
                <a:effectLst/>
                <a:uLnTx/>
                <a:uFillTx/>
                <a:latin typeface="Arial" panose="020B0604020202020204"/>
                <a:ea typeface="+mn-ea"/>
                <a:cs typeface="Arial"/>
              </a:rPr>
              <a:t>agile development</a:t>
            </a:r>
          </a:p>
        </p:txBody>
      </p:sp>
      <p:sp>
        <p:nvSpPr>
          <p:cNvPr id="17" name="Oval 16">
            <a:extLst>
              <a:ext uri="{FF2B5EF4-FFF2-40B4-BE49-F238E27FC236}">
                <a16:creationId xmlns:a16="http://schemas.microsoft.com/office/drawing/2014/main" id="{4717EEDC-24B3-23BB-07CB-A0D11B470F6C}"/>
              </a:ext>
            </a:extLst>
          </p:cNvPr>
          <p:cNvSpPr/>
          <p:nvPr/>
        </p:nvSpPr>
        <p:spPr>
          <a:xfrm>
            <a:off x="4208042" y="2404748"/>
            <a:ext cx="726849" cy="726849"/>
          </a:xfrm>
          <a:prstGeom prst="ellipse">
            <a:avLst/>
          </a:prstGeom>
          <a:solidFill>
            <a:srgbClr val="2F8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Rectangle 18">
            <a:extLst>
              <a:ext uri="{FF2B5EF4-FFF2-40B4-BE49-F238E27FC236}">
                <a16:creationId xmlns:a16="http://schemas.microsoft.com/office/drawing/2014/main" id="{DEF87733-05DC-3C66-B418-3F2A40464407}"/>
              </a:ext>
            </a:extLst>
          </p:cNvPr>
          <p:cNvSpPr/>
          <p:nvPr/>
        </p:nvSpPr>
        <p:spPr>
          <a:xfrm>
            <a:off x="6131544" y="2770989"/>
            <a:ext cx="2426066" cy="1339293"/>
          </a:xfrm>
          <a:prstGeom prst="rect">
            <a:avLst/>
          </a:prstGeom>
          <a:noFill/>
          <a:ln w="15875">
            <a:solidFill>
              <a:srgbClr val="2F8EA9"/>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16000" tIns="504000" rIns="216000" bIns="21600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Arial"/>
              </a:rPr>
              <a:t>Evolving cybersecurity </a:t>
            </a:r>
            <a:br>
              <a:rPr kumimoji="0" lang="en-US" sz="1200" b="0" i="0" u="none" strike="noStrike" kern="1200" cap="none" spc="0" normalizeH="0" baseline="0" noProof="0">
                <a:ln>
                  <a:noFill/>
                </a:ln>
                <a:solidFill>
                  <a:srgbClr val="FFFFFF"/>
                </a:solidFill>
                <a:effectLst/>
                <a:uLnTx/>
                <a:uFillTx/>
                <a:latin typeface="Arial" panose="020B0604020202020204"/>
                <a:ea typeface="+mn-ea"/>
                <a:cs typeface="Arial"/>
              </a:rPr>
            </a:br>
            <a:r>
              <a:rPr kumimoji="0" lang="en-US" sz="1200" b="0" i="0" u="none" strike="noStrike" kern="1200" cap="none" spc="0" normalizeH="0" baseline="0" noProof="0">
                <a:ln>
                  <a:noFill/>
                </a:ln>
                <a:solidFill>
                  <a:srgbClr val="FFFFFF"/>
                </a:solidFill>
                <a:effectLst/>
                <a:uLnTx/>
                <a:uFillTx/>
                <a:latin typeface="Arial" panose="020B0604020202020204"/>
                <a:ea typeface="+mn-ea"/>
                <a:cs typeface="Arial"/>
              </a:rPr>
              <a:t>landscape</a:t>
            </a:r>
          </a:p>
        </p:txBody>
      </p:sp>
      <p:grpSp>
        <p:nvGrpSpPr>
          <p:cNvPr id="11" name="Group 10">
            <a:extLst>
              <a:ext uri="{FF2B5EF4-FFF2-40B4-BE49-F238E27FC236}">
                <a16:creationId xmlns:a16="http://schemas.microsoft.com/office/drawing/2014/main" id="{8705B7D5-68F4-DF1F-8485-CD33EE35E8BA}"/>
              </a:ext>
            </a:extLst>
          </p:cNvPr>
          <p:cNvGrpSpPr/>
          <p:nvPr/>
        </p:nvGrpSpPr>
        <p:grpSpPr>
          <a:xfrm>
            <a:off x="6981153" y="2404748"/>
            <a:ext cx="726849" cy="726849"/>
            <a:chOff x="6894577" y="2260191"/>
            <a:chExt cx="900000" cy="900000"/>
          </a:xfrm>
        </p:grpSpPr>
        <p:sp>
          <p:nvSpPr>
            <p:cNvPr id="21" name="Oval 20">
              <a:extLst>
                <a:ext uri="{FF2B5EF4-FFF2-40B4-BE49-F238E27FC236}">
                  <a16:creationId xmlns:a16="http://schemas.microsoft.com/office/drawing/2014/main" id="{7CA6DCDF-0B9C-B7B2-C5B6-E7BB942ED105}"/>
                </a:ext>
              </a:extLst>
            </p:cNvPr>
            <p:cNvSpPr/>
            <p:nvPr/>
          </p:nvSpPr>
          <p:spPr>
            <a:xfrm>
              <a:off x="6894577" y="2260191"/>
              <a:ext cx="900000" cy="900000"/>
            </a:xfrm>
            <a:prstGeom prst="ellipse">
              <a:avLst/>
            </a:prstGeom>
            <a:solidFill>
              <a:srgbClr val="2F8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2" name="Graphic 30">
              <a:extLst>
                <a:ext uri="{FF2B5EF4-FFF2-40B4-BE49-F238E27FC236}">
                  <a16:creationId xmlns:a16="http://schemas.microsoft.com/office/drawing/2014/main" id="{C62F46F7-3F1C-4F87-39FF-5108B37B718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110420" y="2476034"/>
              <a:ext cx="468314" cy="468314"/>
            </a:xfrm>
            <a:prstGeom prst="rect">
              <a:avLst/>
            </a:prstGeom>
          </p:spPr>
        </p:pic>
      </p:grpSp>
      <p:sp>
        <p:nvSpPr>
          <p:cNvPr id="9" name="Rectangle 8">
            <a:extLst>
              <a:ext uri="{FF2B5EF4-FFF2-40B4-BE49-F238E27FC236}">
                <a16:creationId xmlns:a16="http://schemas.microsoft.com/office/drawing/2014/main" id="{B576044B-8612-C300-4F8B-0C26C9F9D57E}"/>
              </a:ext>
            </a:extLst>
          </p:cNvPr>
          <p:cNvSpPr/>
          <p:nvPr/>
        </p:nvSpPr>
        <p:spPr>
          <a:xfrm>
            <a:off x="586390" y="2770988"/>
            <a:ext cx="2426066" cy="1348475"/>
          </a:xfrm>
          <a:prstGeom prst="rect">
            <a:avLst/>
          </a:prstGeom>
          <a:noFill/>
          <a:ln w="15875">
            <a:solidFill>
              <a:srgbClr val="2F8EA9"/>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16000" tIns="504000" rIns="216000" bIns="21600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a:ln>
                  <a:noFill/>
                </a:ln>
                <a:solidFill>
                  <a:srgbClr val="FFFFFF"/>
                </a:solidFill>
                <a:effectLst/>
                <a:uLnTx/>
                <a:uFillTx/>
                <a:latin typeface="Arial" panose="020B0604020202020204"/>
                <a:ea typeface="+mn-ea"/>
                <a:cs typeface="Arial"/>
              </a:rPr>
              <a:t>Business growth and </a:t>
            </a:r>
            <a:br>
              <a:rPr kumimoji="0" lang="en-US" sz="1200" i="0" u="none" strike="noStrike" kern="1200" cap="none" spc="0" normalizeH="0" baseline="0">
                <a:ln>
                  <a:noFill/>
                </a:ln>
                <a:solidFill>
                  <a:srgbClr val="FFFFFF"/>
                </a:solidFill>
                <a:effectLst/>
                <a:uLnTx/>
                <a:uFillTx/>
                <a:latin typeface="Arial" panose="020B0604020202020204"/>
                <a:ea typeface="+mn-ea"/>
                <a:cs typeface="Arial"/>
              </a:rPr>
            </a:br>
            <a:r>
              <a:rPr kumimoji="0" lang="en-US" sz="1200" i="0" u="none" strike="noStrike" kern="1200" cap="none" spc="0" normalizeH="0" baseline="0">
                <a:ln>
                  <a:noFill/>
                </a:ln>
                <a:solidFill>
                  <a:srgbClr val="FFFFFF"/>
                </a:solidFill>
                <a:effectLst/>
                <a:uLnTx/>
                <a:uFillTx/>
                <a:latin typeface="Arial" panose="020B0604020202020204"/>
                <a:ea typeface="+mn-ea"/>
                <a:cs typeface="Arial"/>
              </a:rPr>
              <a:t>cost minimization </a:t>
            </a:r>
            <a:endParaRPr kumimoji="0" lang="en-US" sz="1200" i="0" u="none" strike="noStrike" kern="1200" cap="none" spc="0" normalizeH="0" baseline="0">
              <a:ln>
                <a:noFill/>
              </a:ln>
              <a:solidFill>
                <a:srgbClr val="FFFFFF"/>
              </a:solidFill>
              <a:effectLst/>
              <a:uLnTx/>
              <a:uFillTx/>
              <a:latin typeface="Arial" panose="020B0604020202020204"/>
              <a:ea typeface="+mn-ea"/>
            </a:endParaRPr>
          </a:p>
        </p:txBody>
      </p:sp>
      <p:grpSp>
        <p:nvGrpSpPr>
          <p:cNvPr id="13" name="Group 12">
            <a:extLst>
              <a:ext uri="{FF2B5EF4-FFF2-40B4-BE49-F238E27FC236}">
                <a16:creationId xmlns:a16="http://schemas.microsoft.com/office/drawing/2014/main" id="{1BDA3A23-19DD-D8D3-DE59-C0A560A8CC49}"/>
              </a:ext>
            </a:extLst>
          </p:cNvPr>
          <p:cNvGrpSpPr/>
          <p:nvPr/>
        </p:nvGrpSpPr>
        <p:grpSpPr>
          <a:xfrm>
            <a:off x="1435999" y="2404748"/>
            <a:ext cx="726849" cy="726849"/>
            <a:chOff x="1349423" y="2260191"/>
            <a:chExt cx="900000" cy="900000"/>
          </a:xfrm>
        </p:grpSpPr>
        <p:sp>
          <p:nvSpPr>
            <p:cNvPr id="33" name="Oval 32">
              <a:extLst>
                <a:ext uri="{FF2B5EF4-FFF2-40B4-BE49-F238E27FC236}">
                  <a16:creationId xmlns:a16="http://schemas.microsoft.com/office/drawing/2014/main" id="{B65AE47A-2808-5B1D-ADD4-359AD457558F}"/>
                </a:ext>
              </a:extLst>
            </p:cNvPr>
            <p:cNvSpPr/>
            <p:nvPr/>
          </p:nvSpPr>
          <p:spPr>
            <a:xfrm>
              <a:off x="1349423" y="2260191"/>
              <a:ext cx="900000" cy="900000"/>
            </a:xfrm>
            <a:prstGeom prst="ellipse">
              <a:avLst/>
            </a:prstGeom>
            <a:solidFill>
              <a:srgbClr val="2F8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34" name="Graphic 30">
              <a:extLst>
                <a:ext uri="{FF2B5EF4-FFF2-40B4-BE49-F238E27FC236}">
                  <a16:creationId xmlns:a16="http://schemas.microsoft.com/office/drawing/2014/main" id="{A342FD09-A481-1457-5CAA-C2AB26EA1D8D}"/>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565266" y="2476034"/>
              <a:ext cx="468314" cy="468314"/>
            </a:xfrm>
            <a:prstGeom prst="rect">
              <a:avLst/>
            </a:prstGeom>
          </p:spPr>
        </p:pic>
      </p:grpSp>
      <p:sp>
        <p:nvSpPr>
          <p:cNvPr id="7" name="Title 2">
            <a:extLst>
              <a:ext uri="{FF2B5EF4-FFF2-40B4-BE49-F238E27FC236}">
                <a16:creationId xmlns:a16="http://schemas.microsoft.com/office/drawing/2014/main" id="{89616018-14E0-7D7B-4C2C-B3E8AEB21F40}"/>
              </a:ext>
            </a:extLst>
          </p:cNvPr>
          <p:cNvSpPr txBox="1">
            <a:spLocks/>
          </p:cNvSpPr>
          <p:nvPr/>
        </p:nvSpPr>
        <p:spPr>
          <a:xfrm>
            <a:off x="481771" y="574223"/>
            <a:ext cx="8642350" cy="1264433"/>
          </a:xfrm>
          <a:prstGeom prst="rect">
            <a:avLst/>
          </a:prstGeom>
        </p:spPr>
        <p:txBody>
          <a:bodyPr lIns="91440" tIns="45720" rIns="91440" bIns="45720" anchor="t"/>
          <a:lstStyle>
            <a:lvl1pPr marL="0" algn="l" defTabSz="457200" rtl="0" eaLnBrk="1" latinLnBrk="0" hangingPunct="1">
              <a:lnSpc>
                <a:spcPct val="100000"/>
              </a:lnSpc>
              <a:spcBef>
                <a:spcPct val="0"/>
              </a:spcBef>
              <a:buNone/>
              <a:tabLst>
                <a:tab pos="457200" algn="l"/>
              </a:tabLst>
              <a:defRPr lang="en-US" sz="2400" b="1" u="none" kern="1200" dirty="0">
                <a:solidFill>
                  <a:schemeClr val="tx2"/>
                </a:solidFill>
                <a:latin typeface="Arial" panose="020B0604020202020204" pitchFamily="34" charset="0"/>
                <a:ea typeface="+mn-ea"/>
                <a:cs typeface="Arial" panose="020B0604020202020204" pitchFamily="34" charset="0"/>
              </a:defRPr>
            </a:lvl1pPr>
          </a:lstStyle>
          <a:p>
            <a:r>
              <a:rPr lang="en-US" sz="3200">
                <a:solidFill>
                  <a:schemeClr val="bg1"/>
                </a:solidFill>
                <a:latin typeface="Arial"/>
                <a:cs typeface="Arial"/>
              </a:rPr>
              <a:t>Organizations are transforming at speed</a:t>
            </a:r>
            <a:endParaRPr lang="en-US" sz="3200">
              <a:solidFill>
                <a:schemeClr val="bg1"/>
              </a:solidFill>
            </a:endParaRPr>
          </a:p>
        </p:txBody>
      </p:sp>
      <p:sp>
        <p:nvSpPr>
          <p:cNvPr id="5" name="TextBox 4">
            <a:extLst>
              <a:ext uri="{FF2B5EF4-FFF2-40B4-BE49-F238E27FC236}">
                <a16:creationId xmlns:a16="http://schemas.microsoft.com/office/drawing/2014/main" id="{C1A35C5A-8B0C-DFFC-1E4D-E6C73AF92D76}"/>
              </a:ext>
            </a:extLst>
          </p:cNvPr>
          <p:cNvSpPr txBox="1"/>
          <p:nvPr/>
        </p:nvSpPr>
        <p:spPr>
          <a:xfrm>
            <a:off x="514916" y="1426009"/>
            <a:ext cx="543670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7E6E6">
                    <a:lumMod val="90000"/>
                  </a:srgbClr>
                </a:solidFill>
                <a:effectLst/>
                <a:uLnTx/>
                <a:uFillTx/>
                <a:latin typeface="Arial"/>
                <a:ea typeface="+mn-ea"/>
                <a:cs typeface="Arial"/>
              </a:rPr>
              <a:t>Greater investment in cybersecurity </a:t>
            </a:r>
            <a:r>
              <a:rPr lang="en-US" sz="1400" b="1">
                <a:solidFill>
                  <a:srgbClr val="E7E6E6">
                    <a:lumMod val="90000"/>
                  </a:srgbClr>
                </a:solidFill>
                <a:latin typeface="Arial"/>
                <a:cs typeface="Arial"/>
              </a:rPr>
              <a:t>can be a market differentiator for </a:t>
            </a:r>
            <a:r>
              <a:rPr kumimoji="0" lang="en-US" sz="1400" b="1" i="0" u="none" strike="noStrike" kern="1200" cap="none" spc="0" normalizeH="0" baseline="0" noProof="0">
                <a:ln>
                  <a:noFill/>
                </a:ln>
                <a:solidFill>
                  <a:srgbClr val="E7E6E6">
                    <a:lumMod val="90000"/>
                  </a:srgbClr>
                </a:solidFill>
                <a:effectLst/>
                <a:uLnTx/>
                <a:uFillTx/>
                <a:latin typeface="Arial"/>
                <a:ea typeface="+mn-ea"/>
                <a:cs typeface="Arial"/>
              </a:rPr>
              <a:t>growing businesses.</a:t>
            </a:r>
            <a:endParaRPr kumimoji="0" lang="en-US" sz="1400" b="1" i="0" u="none" strike="noStrike" kern="1200" cap="none" spc="0" normalizeH="0" baseline="0" noProof="0">
              <a:ln>
                <a:noFill/>
              </a:ln>
              <a:solidFill>
                <a:srgbClr val="E7E6E6">
                  <a:lumMod val="90000"/>
                </a:srgbClr>
              </a:solidFill>
              <a:effectLst/>
              <a:uLnTx/>
              <a:uFillTx/>
              <a:latin typeface="Arial" panose="020B0604020202020204" pitchFamily="34" charset="0"/>
              <a:ea typeface="+mn-ea"/>
              <a:cs typeface="Arial" panose="020B0604020202020204" pitchFamily="34" charset="0"/>
            </a:endParaRPr>
          </a:p>
        </p:txBody>
      </p:sp>
      <p:pic>
        <p:nvPicPr>
          <p:cNvPr id="20" name="Graphic 19">
            <a:extLst>
              <a:ext uri="{FF2B5EF4-FFF2-40B4-BE49-F238E27FC236}">
                <a16:creationId xmlns:a16="http://schemas.microsoft.com/office/drawing/2014/main" id="{A566847B-54CF-414C-B519-288727F4638B}"/>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4395905" y="2558031"/>
            <a:ext cx="370221" cy="370221"/>
          </a:xfrm>
          <a:prstGeom prst="rect">
            <a:avLst/>
          </a:prstGeom>
        </p:spPr>
      </p:pic>
    </p:spTree>
    <p:extLst>
      <p:ext uri="{BB962C8B-B14F-4D97-AF65-F5344CB8AC3E}">
        <p14:creationId xmlns:p14="http://schemas.microsoft.com/office/powerpoint/2010/main" val="3704553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304C66-A91B-86FF-54BC-BD6BF1B4B122}"/>
              </a:ext>
            </a:extLst>
          </p:cNvPr>
          <p:cNvSpPr/>
          <p:nvPr/>
        </p:nvSpPr>
        <p:spPr>
          <a:xfrm>
            <a:off x="0" y="-2"/>
            <a:ext cx="9143999" cy="4884739"/>
          </a:xfrm>
          <a:prstGeom prst="rect">
            <a:avLst/>
          </a:prstGeom>
          <a:solidFill>
            <a:schemeClr val="bg2">
              <a:lumMod val="10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id="{ABA1AEB5-ACC0-EF90-0826-E8436E0262F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Effect>
                      <a14:brightnessContrast contrast="20000"/>
                    </a14:imgEffect>
                  </a14:imgLayer>
                </a14:imgProps>
              </a:ext>
            </a:extLst>
          </a:blip>
          <a:srcRect l="19423" r="24051"/>
          <a:stretch/>
        </p:blipFill>
        <p:spPr>
          <a:xfrm flipH="1">
            <a:off x="5002304" y="-2"/>
            <a:ext cx="4141696" cy="4884739"/>
          </a:xfrm>
          <a:prstGeom prst="rect">
            <a:avLst/>
          </a:prstGeom>
        </p:spPr>
      </p:pic>
      <p:sp>
        <p:nvSpPr>
          <p:cNvPr id="34" name="Rectangle 33">
            <a:extLst>
              <a:ext uri="{FF2B5EF4-FFF2-40B4-BE49-F238E27FC236}">
                <a16:creationId xmlns:a16="http://schemas.microsoft.com/office/drawing/2014/main" id="{39F11CAB-B954-4AE9-E77F-8810807E5E63}"/>
              </a:ext>
            </a:extLst>
          </p:cNvPr>
          <p:cNvSpPr/>
          <p:nvPr/>
        </p:nvSpPr>
        <p:spPr>
          <a:xfrm>
            <a:off x="5002305" y="-1"/>
            <a:ext cx="4141693" cy="4884738"/>
          </a:xfrm>
          <a:prstGeom prst="rect">
            <a:avLst/>
          </a:prstGeom>
          <a:gradFill>
            <a:gsLst>
              <a:gs pos="0">
                <a:schemeClr val="bg2">
                  <a:lumMod val="10000"/>
                </a:schemeClr>
              </a:gs>
              <a:gs pos="57000">
                <a:srgbClr val="2F8EA9">
                  <a:alpha val="18000"/>
                </a:srgbClr>
              </a:gs>
            </a:gsLst>
            <a:lin ang="16200000" scaled="0"/>
          </a:gra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sp>
        <p:nvSpPr>
          <p:cNvPr id="20" name="Content Placeholder 6">
            <a:extLst>
              <a:ext uri="{FF2B5EF4-FFF2-40B4-BE49-F238E27FC236}">
                <a16:creationId xmlns:a16="http://schemas.microsoft.com/office/drawing/2014/main" id="{5C3934B5-C5A8-4CD7-5BAE-A8C483A3F150}"/>
              </a:ext>
            </a:extLst>
          </p:cNvPr>
          <p:cNvSpPr txBox="1">
            <a:spLocks/>
          </p:cNvSpPr>
          <p:nvPr/>
        </p:nvSpPr>
        <p:spPr>
          <a:xfrm>
            <a:off x="577977" y="2384014"/>
            <a:ext cx="3152194" cy="2182303"/>
          </a:xfrm>
          <a:prstGeom prst="rect">
            <a:avLst/>
          </a:prstGeom>
        </p:spPr>
        <p:txBody>
          <a:bodyPr vert="horz" lIns="0" tIns="0" rIns="0" bIns="0" rtlCol="0" anchor="t">
            <a:noAutofit/>
          </a:bodyPr>
          <a:lstStyle>
            <a:lvl1pPr marL="0" indent="0" algn="l" defTabSz="1219170" rtl="0" eaLnBrk="1" latinLnBrk="0" hangingPunct="1">
              <a:lnSpc>
                <a:spcPct val="100000"/>
              </a:lnSpc>
              <a:spcBef>
                <a:spcPts val="8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marL="171450" indent="-171450">
              <a:spcAft>
                <a:spcPts val="1200"/>
              </a:spcAft>
              <a:buClr>
                <a:srgbClr val="2F8EA9"/>
              </a:buClr>
              <a:buFont typeface="Arial" panose="020B0604020202020204" pitchFamily="34" charset="0"/>
              <a:buChar char="•"/>
            </a:pPr>
            <a:r>
              <a:rPr lang="en-US" sz="1200">
                <a:solidFill>
                  <a:schemeClr val="bg1"/>
                </a:solidFill>
                <a:latin typeface="Arial"/>
                <a:cs typeface="Arial"/>
              </a:rPr>
              <a:t>New technologies provide greater opportunities for organizations</a:t>
            </a:r>
          </a:p>
          <a:p>
            <a:pPr marL="171450" indent="-171450">
              <a:spcAft>
                <a:spcPts val="1200"/>
              </a:spcAft>
              <a:buClr>
                <a:srgbClr val="2F8EA9"/>
              </a:buClr>
              <a:buFont typeface="Arial" panose="020B0604020202020204" pitchFamily="34" charset="0"/>
              <a:buChar char="•"/>
            </a:pPr>
            <a:r>
              <a:rPr lang="en-GB" sz="1200">
                <a:solidFill>
                  <a:schemeClr val="bg1"/>
                </a:solidFill>
                <a:latin typeface="Arial"/>
                <a:cs typeface="Arial"/>
              </a:rPr>
              <a:t>A security architecture and environment must extend beyond technology into the organization’s data and processes</a:t>
            </a:r>
            <a:endParaRPr lang="en-US" sz="1200">
              <a:solidFill>
                <a:schemeClr val="bg1"/>
              </a:solidFill>
            </a:endParaRPr>
          </a:p>
          <a:p>
            <a:pPr marL="171450" indent="-171450">
              <a:spcAft>
                <a:spcPts val="1200"/>
              </a:spcAft>
              <a:buClr>
                <a:srgbClr val="2F8EA9"/>
              </a:buClr>
              <a:buSzPct val="100000"/>
              <a:buFont typeface="Arial" panose="020B0604020202020204" pitchFamily="34" charset="0"/>
              <a:buChar char="•"/>
            </a:pPr>
            <a:r>
              <a:rPr lang="en-GB" sz="1200">
                <a:solidFill>
                  <a:schemeClr val="bg1"/>
                </a:solidFill>
                <a:latin typeface="Arial"/>
                <a:cs typeface="Arial"/>
              </a:rPr>
              <a:t>Organizations require executive support </a:t>
            </a:r>
            <a:br>
              <a:rPr lang="en-GB" sz="1200">
                <a:solidFill>
                  <a:schemeClr val="bg1"/>
                </a:solidFill>
                <a:latin typeface="Arial"/>
                <a:cs typeface="Arial"/>
              </a:rPr>
            </a:br>
            <a:r>
              <a:rPr lang="en-GB" sz="1200">
                <a:solidFill>
                  <a:schemeClr val="bg1"/>
                </a:solidFill>
                <a:latin typeface="Arial"/>
                <a:cs typeface="Arial"/>
              </a:rPr>
              <a:t>to minimize risk and derive value from </a:t>
            </a:r>
            <a:br>
              <a:rPr lang="en-GB" sz="1200">
                <a:solidFill>
                  <a:schemeClr val="bg1"/>
                </a:solidFill>
                <a:latin typeface="Arial"/>
                <a:cs typeface="Arial"/>
              </a:rPr>
            </a:br>
            <a:r>
              <a:rPr lang="en-GB" sz="1200">
                <a:solidFill>
                  <a:schemeClr val="bg1"/>
                </a:solidFill>
                <a:latin typeface="Arial"/>
                <a:cs typeface="Arial"/>
              </a:rPr>
              <a:t>their investments</a:t>
            </a:r>
          </a:p>
          <a:p>
            <a:pPr marL="171450" indent="-171450">
              <a:spcAft>
                <a:spcPts val="1200"/>
              </a:spcAft>
              <a:buClr>
                <a:srgbClr val="2F8EA9"/>
              </a:buClr>
              <a:buSzPct val="100000"/>
              <a:buFont typeface="Arial" panose="020B0604020202020204" pitchFamily="34" charset="0"/>
              <a:buChar char="•"/>
            </a:pPr>
            <a:endParaRPr lang="en-US" sz="1200">
              <a:solidFill>
                <a:schemeClr val="bg1"/>
              </a:solidFill>
              <a:latin typeface="Arial"/>
              <a:cs typeface="Arial"/>
            </a:endParaRPr>
          </a:p>
        </p:txBody>
      </p:sp>
      <p:sp>
        <p:nvSpPr>
          <p:cNvPr id="4" name="Title 2">
            <a:extLst>
              <a:ext uri="{FF2B5EF4-FFF2-40B4-BE49-F238E27FC236}">
                <a16:creationId xmlns:a16="http://schemas.microsoft.com/office/drawing/2014/main" id="{AF7C1369-F90E-CD61-A801-8F7218CD9E2E}"/>
              </a:ext>
            </a:extLst>
          </p:cNvPr>
          <p:cNvSpPr txBox="1">
            <a:spLocks/>
          </p:cNvSpPr>
          <p:nvPr/>
        </p:nvSpPr>
        <p:spPr>
          <a:xfrm>
            <a:off x="469581" y="365224"/>
            <a:ext cx="4532725" cy="1612854"/>
          </a:xfrm>
          <a:prstGeom prst="rect">
            <a:avLst/>
          </a:prstGeom>
        </p:spPr>
        <p:txBody>
          <a:bodyPr lIns="91440" tIns="45720" rIns="91440" bIns="45720" anchor="t"/>
          <a:lstStyle>
            <a:lvl1pPr marL="0" algn="l" defTabSz="457200" rtl="0" eaLnBrk="1" latinLnBrk="0" hangingPunct="1">
              <a:lnSpc>
                <a:spcPct val="100000"/>
              </a:lnSpc>
              <a:spcBef>
                <a:spcPct val="0"/>
              </a:spcBef>
              <a:buNone/>
              <a:tabLst>
                <a:tab pos="457200" algn="l"/>
              </a:tabLst>
              <a:defRPr lang="en-US" sz="2400" b="1" u="none" kern="1200" dirty="0">
                <a:solidFill>
                  <a:schemeClr val="tx2"/>
                </a:solidFill>
                <a:latin typeface="Arial" panose="020B0604020202020204" pitchFamily="34" charset="0"/>
                <a:ea typeface="+mn-ea"/>
                <a:cs typeface="Arial" panose="020B0604020202020204" pitchFamily="34" charset="0"/>
              </a:defRPr>
            </a:lvl1pPr>
          </a:lstStyle>
          <a:p>
            <a:r>
              <a:rPr lang="en-GB" sz="3200">
                <a:solidFill>
                  <a:schemeClr val="bg1"/>
                </a:solidFill>
                <a:latin typeface="Arial"/>
                <a:cs typeface="Arial"/>
              </a:rPr>
              <a:t>Cybersecurity is adapting to emerging technologies</a:t>
            </a:r>
            <a:endParaRPr lang="en-GB" sz="3200">
              <a:solidFill>
                <a:schemeClr val="bg1"/>
              </a:solidFill>
              <a:latin typeface="+mn-lt"/>
            </a:endParaRPr>
          </a:p>
        </p:txBody>
      </p:sp>
      <p:sp>
        <p:nvSpPr>
          <p:cNvPr id="3" name="Oval 2">
            <a:extLst>
              <a:ext uri="{FF2B5EF4-FFF2-40B4-BE49-F238E27FC236}">
                <a16:creationId xmlns:a16="http://schemas.microsoft.com/office/drawing/2014/main" id="{0F18A7B8-5D6B-CD05-D956-3FF965BD8940}"/>
              </a:ext>
            </a:extLst>
          </p:cNvPr>
          <p:cNvSpPr/>
          <p:nvPr/>
        </p:nvSpPr>
        <p:spPr>
          <a:xfrm>
            <a:off x="4402008" y="2717972"/>
            <a:ext cx="1200590" cy="1217351"/>
          </a:xfrm>
          <a:prstGeom prst="ellipse">
            <a:avLst/>
          </a:prstGeom>
          <a:solidFill>
            <a:srgbClr val="2F8EA9"/>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pic>
        <p:nvPicPr>
          <p:cNvPr id="5" name="Graphic 4">
            <a:extLst>
              <a:ext uri="{FF2B5EF4-FFF2-40B4-BE49-F238E27FC236}">
                <a16:creationId xmlns:a16="http://schemas.microsoft.com/office/drawing/2014/main" id="{0017BD8B-3220-3BBE-A524-0DB0F30B6D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35984" y="3178131"/>
            <a:ext cx="344587" cy="297035"/>
          </a:xfrm>
          <a:prstGeom prst="rect">
            <a:avLst/>
          </a:prstGeom>
        </p:spPr>
      </p:pic>
      <p:sp>
        <p:nvSpPr>
          <p:cNvPr id="23" name="Content Placeholder 2">
            <a:extLst>
              <a:ext uri="{FF2B5EF4-FFF2-40B4-BE49-F238E27FC236}">
                <a16:creationId xmlns:a16="http://schemas.microsoft.com/office/drawing/2014/main" id="{1C93BEE3-660C-DC37-354E-8925A994C158}"/>
              </a:ext>
            </a:extLst>
          </p:cNvPr>
          <p:cNvSpPr txBox="1">
            <a:spLocks/>
          </p:cNvSpPr>
          <p:nvPr/>
        </p:nvSpPr>
        <p:spPr>
          <a:xfrm>
            <a:off x="5458930" y="3267533"/>
            <a:ext cx="3107093" cy="1296000"/>
          </a:xfrm>
          <a:prstGeom prst="rect">
            <a:avLst/>
          </a:prstGeom>
        </p:spPr>
        <p:txBody>
          <a:bodyPr lIns="0" rIns="0"/>
          <a:lstStyle>
            <a:lvl1pPr marL="0" indent="0" algn="l" defTabSz="685800" rtl="0" eaLnBrk="1" latinLnBrk="0" hangingPunct="1">
              <a:lnSpc>
                <a:spcPct val="90000"/>
              </a:lnSpc>
              <a:spcBef>
                <a:spcPts val="750"/>
              </a:spcBef>
              <a:buFont typeface="Arial" panose="020B0604020202020204" pitchFamily="34" charset="0"/>
              <a:buNone/>
              <a:defRPr sz="1200" b="1" kern="1200">
                <a:solidFill>
                  <a:schemeClr val="accent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200" b="1" kern="1200">
                <a:solidFill>
                  <a:schemeClr val="accent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200" b="1" kern="1200">
                <a:solidFill>
                  <a:schemeClr val="accent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accent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accent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b="0">
                <a:solidFill>
                  <a:schemeClr val="bg1"/>
                </a:solidFill>
              </a:rPr>
              <a:t>The average cost of a data breach amounted to $4.35 million in 2022, which is a 12.7% increase from $3.86 million in 2020.</a:t>
            </a:r>
          </a:p>
          <a:p>
            <a:r>
              <a:rPr lang="en-US" sz="1000" b="0">
                <a:solidFill>
                  <a:schemeClr val="bg1"/>
                </a:solidFill>
              </a:rPr>
              <a:t>S</a:t>
            </a:r>
            <a:r>
              <a:rPr lang="en-US" sz="1000" b="0">
                <a:solidFill>
                  <a:schemeClr val="bg1"/>
                </a:solidFill>
                <a:cs typeface="Arial"/>
              </a:rPr>
              <a:t>ource: Cost of a data breach report 2022, </a:t>
            </a:r>
            <a:r>
              <a:rPr lang="en-US" sz="1000" b="0">
                <a:solidFill>
                  <a:srgbClr val="2F8EA9"/>
                </a:solidFill>
                <a:cs typeface="Arial"/>
                <a:hlinkClick r:id="rId7">
                  <a:extLst>
                    <a:ext uri="{A12FA001-AC4F-418D-AE19-62706E023703}">
                      <ahyp:hlinkClr xmlns:ahyp="http://schemas.microsoft.com/office/drawing/2018/hyperlinkcolor" val="tx"/>
                    </a:ext>
                  </a:extLst>
                </a:hlinkClick>
              </a:rPr>
              <a:t>IBM</a:t>
            </a:r>
            <a:endParaRPr lang="en-US" sz="1000" b="0">
              <a:solidFill>
                <a:srgbClr val="2F8EA9"/>
              </a:solidFill>
              <a:cs typeface="Arial"/>
            </a:endParaRPr>
          </a:p>
          <a:p>
            <a:endParaRPr lang="en-US" sz="1000" b="0" u="sng">
              <a:solidFill>
                <a:schemeClr val="bg1"/>
              </a:solidFill>
              <a:cs typeface="Arial"/>
            </a:endParaRPr>
          </a:p>
          <a:p>
            <a:endParaRPr lang="en-US" sz="1000" b="0" u="sng">
              <a:solidFill>
                <a:schemeClr val="tx2"/>
              </a:solidFill>
              <a:cs typeface="Arial"/>
            </a:endParaRPr>
          </a:p>
          <a:p>
            <a:endParaRPr lang="en-US" sz="1400" b="0">
              <a:solidFill>
                <a:schemeClr val="tx2"/>
              </a:solidFill>
              <a:cs typeface="Arial"/>
            </a:endParaRPr>
          </a:p>
        </p:txBody>
      </p:sp>
    </p:spTree>
    <p:extLst>
      <p:ext uri="{BB962C8B-B14F-4D97-AF65-F5344CB8AC3E}">
        <p14:creationId xmlns:p14="http://schemas.microsoft.com/office/powerpoint/2010/main" val="3482195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E91FD77-F831-06D5-55EA-CA2C3D284000}"/>
              </a:ext>
            </a:extLst>
          </p:cNvPr>
          <p:cNvSpPr/>
          <p:nvPr/>
        </p:nvSpPr>
        <p:spPr>
          <a:xfrm>
            <a:off x="0" y="-2"/>
            <a:ext cx="9143999" cy="4884739"/>
          </a:xfrm>
          <a:prstGeom prst="rect">
            <a:avLst/>
          </a:prstGeom>
          <a:solidFill>
            <a:schemeClr val="bg2">
              <a:lumMod val="10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sp>
        <p:nvSpPr>
          <p:cNvPr id="20" name="Content Placeholder 6">
            <a:extLst>
              <a:ext uri="{FF2B5EF4-FFF2-40B4-BE49-F238E27FC236}">
                <a16:creationId xmlns:a16="http://schemas.microsoft.com/office/drawing/2014/main" id="{5C3934B5-C5A8-4CD7-5BAE-A8C483A3F150}"/>
              </a:ext>
            </a:extLst>
          </p:cNvPr>
          <p:cNvSpPr txBox="1">
            <a:spLocks/>
          </p:cNvSpPr>
          <p:nvPr/>
        </p:nvSpPr>
        <p:spPr>
          <a:xfrm>
            <a:off x="5019040" y="2068150"/>
            <a:ext cx="3438450" cy="2343976"/>
          </a:xfrm>
          <a:prstGeom prst="rect">
            <a:avLst/>
          </a:prstGeom>
        </p:spPr>
        <p:txBody>
          <a:bodyPr vert="horz" lIns="0" tIns="0" rIns="0" bIns="0" rtlCol="0" anchor="t">
            <a:noAutofit/>
          </a:bodyPr>
          <a:lstStyle>
            <a:lvl1pPr marL="0" indent="0" algn="l" defTabSz="1219170" rtl="0" eaLnBrk="1" latinLnBrk="0" hangingPunct="1">
              <a:lnSpc>
                <a:spcPct val="100000"/>
              </a:lnSpc>
              <a:spcBef>
                <a:spcPts val="8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marL="171450" indent="-171450">
              <a:spcAft>
                <a:spcPts val="1200"/>
              </a:spcAft>
              <a:buClr>
                <a:srgbClr val="2F8EA9"/>
              </a:buClr>
              <a:buSzPct val="100000"/>
              <a:buFont typeface="Arial" panose="020B0604020202020204" pitchFamily="34" charset="0"/>
              <a:buChar char="•"/>
            </a:pPr>
            <a:r>
              <a:rPr lang="en-US" sz="1200">
                <a:solidFill>
                  <a:schemeClr val="bg1"/>
                </a:solidFill>
                <a:latin typeface="Arial"/>
                <a:cs typeface="Arial"/>
              </a:rPr>
              <a:t>The cloud is a key enabler for business growth</a:t>
            </a:r>
          </a:p>
          <a:p>
            <a:pPr marL="171450" indent="-171450">
              <a:spcAft>
                <a:spcPts val="1200"/>
              </a:spcAft>
              <a:buClr>
                <a:srgbClr val="2F8EA9"/>
              </a:buClr>
              <a:buSzPct val="100000"/>
              <a:buFont typeface="Arial" panose="020B0604020202020204" pitchFamily="34" charset="0"/>
              <a:buChar char="•"/>
            </a:pPr>
            <a:r>
              <a:rPr lang="en-US" sz="1200">
                <a:solidFill>
                  <a:schemeClr val="bg1"/>
                </a:solidFill>
                <a:latin typeface="Arial"/>
                <a:cs typeface="Arial"/>
              </a:rPr>
              <a:t>Storing sensitive data across cloud environments increases the threat of privacy breaches and data loss</a:t>
            </a:r>
          </a:p>
          <a:p>
            <a:pPr marL="171450" indent="-171450">
              <a:spcAft>
                <a:spcPts val="1200"/>
              </a:spcAft>
              <a:buClr>
                <a:srgbClr val="2F8EA9"/>
              </a:buClr>
              <a:buSzPct val="100000"/>
              <a:buFont typeface="Arial" panose="020B0604020202020204" pitchFamily="34" charset="0"/>
              <a:buChar char="•"/>
            </a:pPr>
            <a:r>
              <a:rPr lang="en-US" sz="1200">
                <a:solidFill>
                  <a:schemeClr val="bg1"/>
                </a:solidFill>
                <a:latin typeface="Arial"/>
                <a:cs typeface="Arial"/>
              </a:rPr>
              <a:t>Greater cloud usage results in an expanded attack surface</a:t>
            </a:r>
          </a:p>
          <a:p>
            <a:pPr marL="171450" indent="-171450">
              <a:spcAft>
                <a:spcPts val="1200"/>
              </a:spcAft>
              <a:buClr>
                <a:srgbClr val="2F8EA9"/>
              </a:buClr>
              <a:buSzPct val="100000"/>
              <a:buFont typeface="Arial" panose="020B0604020202020204" pitchFamily="34" charset="0"/>
              <a:buChar char="•"/>
            </a:pPr>
            <a:r>
              <a:rPr lang="en-GB" sz="1200">
                <a:solidFill>
                  <a:schemeClr val="bg1"/>
                </a:solidFill>
                <a:latin typeface="Arial"/>
                <a:cs typeface="Arial"/>
              </a:rPr>
              <a:t>Cloud adoption reduces cost through technology integration, purchases and deployment</a:t>
            </a:r>
            <a:endParaRPr lang="en-US" sz="1200">
              <a:solidFill>
                <a:schemeClr val="bg1"/>
              </a:solidFill>
              <a:latin typeface="Arial"/>
              <a:cs typeface="Arial"/>
            </a:endParaRPr>
          </a:p>
        </p:txBody>
      </p:sp>
      <p:sp>
        <p:nvSpPr>
          <p:cNvPr id="4" name="Title 2">
            <a:extLst>
              <a:ext uri="{FF2B5EF4-FFF2-40B4-BE49-F238E27FC236}">
                <a16:creationId xmlns:a16="http://schemas.microsoft.com/office/drawing/2014/main" id="{AF7C1369-F90E-CD61-A801-8F7218CD9E2E}"/>
              </a:ext>
            </a:extLst>
          </p:cNvPr>
          <p:cNvSpPr txBox="1">
            <a:spLocks/>
          </p:cNvSpPr>
          <p:nvPr/>
        </p:nvSpPr>
        <p:spPr>
          <a:xfrm>
            <a:off x="4910625" y="522857"/>
            <a:ext cx="3809794" cy="1479978"/>
          </a:xfrm>
          <a:prstGeom prst="rect">
            <a:avLst/>
          </a:prstGeom>
        </p:spPr>
        <p:txBody>
          <a:bodyPr lIns="91440" tIns="45720" rIns="91440" bIns="45720" anchor="t"/>
          <a:lstStyle>
            <a:lvl1pPr marL="0" algn="l" defTabSz="457200" rtl="0" eaLnBrk="1" latinLnBrk="0" hangingPunct="1">
              <a:lnSpc>
                <a:spcPct val="100000"/>
              </a:lnSpc>
              <a:spcBef>
                <a:spcPct val="0"/>
              </a:spcBef>
              <a:buNone/>
              <a:tabLst>
                <a:tab pos="457200" algn="l"/>
              </a:tabLst>
              <a:defRPr lang="en-US" sz="2400" b="1" u="none" kern="1200" dirty="0">
                <a:solidFill>
                  <a:schemeClr val="tx2"/>
                </a:solidFill>
                <a:latin typeface="Arial" panose="020B0604020202020204" pitchFamily="34" charset="0"/>
                <a:ea typeface="+mn-ea"/>
                <a:cs typeface="Arial" panose="020B0604020202020204" pitchFamily="34" charset="0"/>
              </a:defRPr>
            </a:lvl1pPr>
          </a:lstStyle>
          <a:p>
            <a:r>
              <a:rPr lang="en-GB" sz="3200">
                <a:solidFill>
                  <a:schemeClr val="bg1"/>
                </a:solidFill>
                <a:latin typeface="+mn-lt"/>
                <a:cs typeface="Arial"/>
              </a:rPr>
              <a:t>Cloud adoption </a:t>
            </a:r>
            <a:br>
              <a:rPr lang="en-GB" sz="3200">
                <a:solidFill>
                  <a:schemeClr val="bg1"/>
                </a:solidFill>
                <a:latin typeface="+mn-lt"/>
                <a:cs typeface="Arial"/>
              </a:rPr>
            </a:br>
            <a:r>
              <a:rPr lang="en-GB" sz="3200">
                <a:solidFill>
                  <a:schemeClr val="bg1"/>
                </a:solidFill>
                <a:latin typeface="+mn-lt"/>
                <a:cs typeface="Arial"/>
              </a:rPr>
              <a:t>is accelerating</a:t>
            </a:r>
          </a:p>
        </p:txBody>
      </p:sp>
      <p:pic>
        <p:nvPicPr>
          <p:cNvPr id="5" name="Picture 4">
            <a:extLst>
              <a:ext uri="{FF2B5EF4-FFF2-40B4-BE49-F238E27FC236}">
                <a16:creationId xmlns:a16="http://schemas.microsoft.com/office/drawing/2014/main" id="{7B6D1650-200E-EB46-F24A-11793657DD9A}"/>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contrast="20000"/>
                    </a14:imgEffect>
                  </a14:imgLayer>
                </a14:imgProps>
              </a:ext>
            </a:extLst>
          </a:blip>
          <a:srcRect l="18801" r="18801"/>
          <a:stretch/>
        </p:blipFill>
        <p:spPr>
          <a:xfrm>
            <a:off x="1" y="-2"/>
            <a:ext cx="4572000" cy="4884739"/>
          </a:xfrm>
          <a:prstGeom prst="rect">
            <a:avLst/>
          </a:prstGeom>
        </p:spPr>
      </p:pic>
      <p:sp>
        <p:nvSpPr>
          <p:cNvPr id="12" name="Rectangle 11">
            <a:extLst>
              <a:ext uri="{FF2B5EF4-FFF2-40B4-BE49-F238E27FC236}">
                <a16:creationId xmlns:a16="http://schemas.microsoft.com/office/drawing/2014/main" id="{DA28153A-A370-49E4-8E7F-8912F1CBD73F}"/>
              </a:ext>
            </a:extLst>
          </p:cNvPr>
          <p:cNvSpPr/>
          <p:nvPr/>
        </p:nvSpPr>
        <p:spPr>
          <a:xfrm>
            <a:off x="1" y="-2"/>
            <a:ext cx="4572000" cy="4884739"/>
          </a:xfrm>
          <a:prstGeom prst="rect">
            <a:avLst/>
          </a:prstGeom>
          <a:gradFill>
            <a:gsLst>
              <a:gs pos="7000">
                <a:schemeClr val="bg2">
                  <a:lumMod val="10000"/>
                </a:schemeClr>
              </a:gs>
              <a:gs pos="76000">
                <a:srgbClr val="2F8EA9">
                  <a:alpha val="21000"/>
                </a:srgbClr>
              </a:gs>
            </a:gsLst>
            <a:lin ang="16200000" scaled="0"/>
          </a:gra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sp>
        <p:nvSpPr>
          <p:cNvPr id="16" name="Freeform 15">
            <a:extLst>
              <a:ext uri="{FF2B5EF4-FFF2-40B4-BE49-F238E27FC236}">
                <a16:creationId xmlns:a16="http://schemas.microsoft.com/office/drawing/2014/main" id="{63F2FED0-214A-8E7A-4D09-58838B400D80}"/>
              </a:ext>
            </a:extLst>
          </p:cNvPr>
          <p:cNvSpPr/>
          <p:nvPr/>
        </p:nvSpPr>
        <p:spPr>
          <a:xfrm>
            <a:off x="-2" y="2552078"/>
            <a:ext cx="979752" cy="1217352"/>
          </a:xfrm>
          <a:custGeom>
            <a:avLst/>
            <a:gdLst>
              <a:gd name="connsiteX0" fmla="*/ 371076 w 979752"/>
              <a:gd name="connsiteY0" fmla="*/ 0 h 1217352"/>
              <a:gd name="connsiteX1" fmla="*/ 979752 w 979752"/>
              <a:gd name="connsiteY1" fmla="*/ 608676 h 1217352"/>
              <a:gd name="connsiteX2" fmla="*/ 371076 w 979752"/>
              <a:gd name="connsiteY2" fmla="*/ 1217352 h 1217352"/>
              <a:gd name="connsiteX3" fmla="*/ 30760 w 979752"/>
              <a:gd name="connsiteY3" fmla="*/ 1113400 h 1217352"/>
              <a:gd name="connsiteX4" fmla="*/ 0 w 979752"/>
              <a:gd name="connsiteY4" fmla="*/ 1088021 h 1217352"/>
              <a:gd name="connsiteX5" fmla="*/ 0 w 979752"/>
              <a:gd name="connsiteY5" fmla="*/ 129331 h 1217352"/>
              <a:gd name="connsiteX6" fmla="*/ 30760 w 979752"/>
              <a:gd name="connsiteY6" fmla="*/ 103952 h 1217352"/>
              <a:gd name="connsiteX7" fmla="*/ 371076 w 979752"/>
              <a:gd name="connsiteY7" fmla="*/ 0 h 121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9752" h="1217352">
                <a:moveTo>
                  <a:pt x="371076" y="0"/>
                </a:moveTo>
                <a:cubicBezTo>
                  <a:pt x="707238" y="0"/>
                  <a:pt x="979752" y="272514"/>
                  <a:pt x="979752" y="608676"/>
                </a:cubicBezTo>
                <a:cubicBezTo>
                  <a:pt x="979752" y="944838"/>
                  <a:pt x="707238" y="1217352"/>
                  <a:pt x="371076" y="1217352"/>
                </a:cubicBezTo>
                <a:cubicBezTo>
                  <a:pt x="245015" y="1217352"/>
                  <a:pt x="127905" y="1179030"/>
                  <a:pt x="30760" y="1113400"/>
                </a:cubicBezTo>
                <a:lnTo>
                  <a:pt x="0" y="1088021"/>
                </a:lnTo>
                <a:lnTo>
                  <a:pt x="0" y="129331"/>
                </a:lnTo>
                <a:lnTo>
                  <a:pt x="30760" y="103952"/>
                </a:lnTo>
                <a:cubicBezTo>
                  <a:pt x="127905" y="38322"/>
                  <a:pt x="245015" y="0"/>
                  <a:pt x="371076" y="0"/>
                </a:cubicBezTo>
                <a:close/>
              </a:path>
            </a:pathLst>
          </a:custGeom>
          <a:solidFill>
            <a:srgbClr val="2F8EA9"/>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A73150CF-592C-B2F2-9327-C618C902E5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6376" y="3012237"/>
            <a:ext cx="349398" cy="297035"/>
          </a:xfrm>
          <a:prstGeom prst="rect">
            <a:avLst/>
          </a:prstGeom>
        </p:spPr>
      </p:pic>
      <p:sp>
        <p:nvSpPr>
          <p:cNvPr id="46" name="Text Placeholder 11">
            <a:extLst>
              <a:ext uri="{FF2B5EF4-FFF2-40B4-BE49-F238E27FC236}">
                <a16:creationId xmlns:a16="http://schemas.microsoft.com/office/drawing/2014/main" id="{308F410F-88E6-77C3-251B-41923A389CED}"/>
              </a:ext>
            </a:extLst>
          </p:cNvPr>
          <p:cNvSpPr txBox="1">
            <a:spLocks/>
          </p:cNvSpPr>
          <p:nvPr/>
        </p:nvSpPr>
        <p:spPr>
          <a:xfrm>
            <a:off x="686510" y="3075367"/>
            <a:ext cx="3342879" cy="1477328"/>
          </a:xfrm>
          <a:prstGeom prst="rect">
            <a:avLst/>
          </a:prstGeom>
          <a:noFill/>
          <a:ln w="9525">
            <a:noFill/>
            <a:miter lim="800000"/>
            <a:headEnd/>
            <a:tailEnd/>
          </a:ln>
        </p:spPr>
        <p:txBody>
          <a:bodyPr vert="horz" wrap="square" lIns="0" tIns="45720" rIns="91440" bIns="45720" numCol="1" rtlCol="0" anchor="t" anchorCtr="0" compatLnSpc="1">
            <a:prstTxWarp prst="textNoShape">
              <a:avLst/>
            </a:prstTxWarp>
            <a:spAutoFit/>
          </a:bodyPr>
          <a:lstStyle>
            <a:lvl1pPr marL="0" indent="0" algn="l" defTabSz="457200" rtl="0" eaLnBrk="1" latinLnBrk="0" hangingPunct="1">
              <a:lnSpc>
                <a:spcPct val="100000"/>
              </a:lnSpc>
              <a:spcBef>
                <a:spcPts val="600"/>
              </a:spcBef>
              <a:spcAft>
                <a:spcPts val="600"/>
              </a:spcAft>
              <a:buClr>
                <a:schemeClr val="tx2"/>
              </a:buClr>
              <a:buFont typeface="Arial" panose="020B0604020202020204" pitchFamily="34" charset="0"/>
              <a:buNone/>
              <a:def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defRPr>
            </a:lvl1pPr>
            <a:lvl2pPr marL="182880" indent="-182880" algn="l" defTabSz="457200" rtl="0" eaLnBrk="1" latinLnBrk="0" hangingPunct="1">
              <a:lnSpc>
                <a:spcPct val="100000"/>
              </a:lnSpc>
              <a:spcBef>
                <a:spcPts val="600"/>
              </a:spcBef>
              <a:spcAft>
                <a:spcPts val="600"/>
              </a:spcAft>
              <a:buClr>
                <a:schemeClr val="tx2"/>
              </a:buClr>
              <a:buFont typeface="Arial" charset="0"/>
              <a:buChar char="•"/>
              <a:defRPr kumimoji="0" 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defRPr>
            </a:lvl2pPr>
            <a:lvl3pPr marL="365760" indent="-182880" algn="l" defTabSz="457200" rtl="0" eaLnBrk="1" latinLnBrk="0" hangingPunct="1">
              <a:lnSpc>
                <a:spcPct val="100000"/>
              </a:lnSpc>
              <a:spcBef>
                <a:spcPts val="600"/>
              </a:spcBef>
              <a:spcAft>
                <a:spcPts val="600"/>
              </a:spcAft>
              <a:buClr>
                <a:schemeClr val="tx2"/>
              </a:buClr>
              <a:buFont typeface="Arial" charset="0"/>
              <a:buChar char="•"/>
              <a:defRPr kumimoji="0" 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defRPr>
            </a:lvl3pPr>
            <a:lvl4pPr marL="548640" indent="-182880" algn="l" defTabSz="457200" rtl="0" eaLnBrk="1" latinLnBrk="0" hangingPunct="1">
              <a:lnSpc>
                <a:spcPct val="100000"/>
              </a:lnSpc>
              <a:spcBef>
                <a:spcPts val="600"/>
              </a:spcBef>
              <a:spcAft>
                <a:spcPts val="600"/>
              </a:spcAft>
              <a:buClr>
                <a:schemeClr val="tx2"/>
              </a:buClr>
              <a:buFont typeface="Arial" charset="0"/>
              <a:buChar char="•"/>
              <a:defRPr kumimoji="0" 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defRPr>
            </a:lvl4pPr>
            <a:lvl5pPr marL="731520" indent="-182880" algn="l" defTabSz="457200" rtl="0" eaLnBrk="1" latinLnBrk="0" hangingPunct="1">
              <a:lnSpc>
                <a:spcPct val="100000"/>
              </a:lnSpc>
              <a:spcBef>
                <a:spcPts val="600"/>
              </a:spcBef>
              <a:spcAft>
                <a:spcPts val="600"/>
              </a:spcAft>
              <a:buClr>
                <a:schemeClr val="tx2"/>
              </a:buClr>
              <a:buFont typeface="Arial" charset="0"/>
              <a:buChar char="•"/>
              <a:def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1860"/>
              </a:lnSpc>
              <a:spcAft>
                <a:spcPts val="150"/>
              </a:spcAft>
            </a:pPr>
            <a:r>
              <a:rPr lang="en-US" sz="1800">
                <a:solidFill>
                  <a:schemeClr val="bg1"/>
                </a:solidFill>
                <a:latin typeface="+mj-lt"/>
                <a:ea typeface="Arial"/>
                <a:cs typeface="Arial"/>
              </a:rPr>
              <a:t>By 2023, eight out of 10 leading firms will have advanced or fully optimized cloud environments in place. </a:t>
            </a:r>
          </a:p>
          <a:p>
            <a:pPr>
              <a:spcAft>
                <a:spcPts val="0"/>
              </a:spcAft>
            </a:pPr>
            <a:r>
              <a:rPr lang="en-US">
                <a:solidFill>
                  <a:schemeClr val="bg1"/>
                </a:solidFill>
                <a:latin typeface="+mn-lt"/>
                <a:ea typeface="Arial"/>
                <a:cs typeface="Arial"/>
              </a:rPr>
              <a:t>Source: </a:t>
            </a:r>
            <a:r>
              <a:rPr lang="en-US">
                <a:solidFill>
                  <a:schemeClr val="bg1"/>
                </a:solidFill>
                <a:latin typeface="+mn-lt"/>
                <a:cs typeface="Arial"/>
              </a:rPr>
              <a:t>Making Business Thrive: A Cloud Leader Roadmap for Achieving 10x ROI, </a:t>
            </a:r>
            <a:r>
              <a:rPr lang="en-US">
                <a:solidFill>
                  <a:srgbClr val="2F8EA9"/>
                </a:solidFill>
                <a:latin typeface="+mn-lt"/>
                <a:cs typeface="Arial"/>
                <a:hlinkClick r:id="rId7">
                  <a:extLst>
                    <a:ext uri="{A12FA001-AC4F-418D-AE19-62706E023703}">
                      <ahyp:hlinkClr xmlns:ahyp="http://schemas.microsoft.com/office/drawing/2018/hyperlinkcolor" val="tx"/>
                    </a:ext>
                  </a:extLst>
                </a:hlinkClick>
              </a:rPr>
              <a:t>Wipro</a:t>
            </a:r>
            <a:endParaRPr lang="en-US">
              <a:solidFill>
                <a:srgbClr val="2F8EA9"/>
              </a:solidFill>
              <a:latin typeface="+mn-lt"/>
              <a:cs typeface="Arial"/>
            </a:endParaRPr>
          </a:p>
        </p:txBody>
      </p:sp>
    </p:spTree>
    <p:extLst>
      <p:ext uri="{BB962C8B-B14F-4D97-AF65-F5344CB8AC3E}">
        <p14:creationId xmlns:p14="http://schemas.microsoft.com/office/powerpoint/2010/main" val="1951582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8B7F8C4-CC90-0E9E-A10F-3B5D12267400}"/>
              </a:ext>
            </a:extLst>
          </p:cNvPr>
          <p:cNvPicPr>
            <a:picLocks noChangeAspect="1"/>
          </p:cNvPicPr>
          <p:nvPr/>
        </p:nvPicPr>
        <p:blipFill rotWithShape="1">
          <a:blip r:embed="rId3">
            <a:grayscl/>
          </a:blip>
          <a:srcRect l="32589" t="1592" r="-472" b="24207"/>
          <a:stretch/>
        </p:blipFill>
        <p:spPr>
          <a:xfrm>
            <a:off x="0" y="0"/>
            <a:ext cx="6709409" cy="4884737"/>
          </a:xfrm>
          <a:prstGeom prst="rect">
            <a:avLst/>
          </a:prstGeom>
        </p:spPr>
      </p:pic>
      <p:sp>
        <p:nvSpPr>
          <p:cNvPr id="5" name="Rectangle 4">
            <a:extLst>
              <a:ext uri="{FF2B5EF4-FFF2-40B4-BE49-F238E27FC236}">
                <a16:creationId xmlns:a16="http://schemas.microsoft.com/office/drawing/2014/main" id="{542588B2-72F1-F958-2582-AADC7A42B6EB}"/>
              </a:ext>
            </a:extLst>
          </p:cNvPr>
          <p:cNvSpPr/>
          <p:nvPr/>
        </p:nvSpPr>
        <p:spPr>
          <a:xfrm>
            <a:off x="0" y="-2296"/>
            <a:ext cx="9144000" cy="4887034"/>
          </a:xfrm>
          <a:prstGeom prst="rect">
            <a:avLst/>
          </a:prstGeom>
          <a:gradFill>
            <a:gsLst>
              <a:gs pos="0">
                <a:srgbClr val="2F8EA9">
                  <a:alpha val="27000"/>
                </a:srgbClr>
              </a:gs>
              <a:gs pos="100000">
                <a:schemeClr val="bg2">
                  <a:lumMod val="10000"/>
                  <a:alpha val="0"/>
                </a:schemeClr>
              </a:gs>
            </a:gsLst>
            <a:lin ang="0" scaled="0"/>
          </a:gra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AF36180-FE6A-860F-9E90-217DC2152324}"/>
              </a:ext>
            </a:extLst>
          </p:cNvPr>
          <p:cNvSpPr/>
          <p:nvPr/>
        </p:nvSpPr>
        <p:spPr>
          <a:xfrm>
            <a:off x="-2" y="0"/>
            <a:ext cx="9144001" cy="4884737"/>
          </a:xfrm>
          <a:prstGeom prst="rect">
            <a:avLst/>
          </a:prstGeom>
          <a:gradFill>
            <a:gsLst>
              <a:gs pos="8000">
                <a:schemeClr val="bg2">
                  <a:lumMod val="10000"/>
                  <a:alpha val="83000"/>
                </a:schemeClr>
              </a:gs>
              <a:gs pos="100000">
                <a:schemeClr val="bg2">
                  <a:lumMod val="10000"/>
                  <a:alpha val="0"/>
                </a:schemeClr>
              </a:gs>
            </a:gsLst>
            <a:lin ang="5400000" scaled="0"/>
          </a:gra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05C57379-3B32-A196-2D92-77AB58ABD019}"/>
              </a:ext>
            </a:extLst>
          </p:cNvPr>
          <p:cNvSpPr/>
          <p:nvPr/>
        </p:nvSpPr>
        <p:spPr>
          <a:xfrm>
            <a:off x="0" y="0"/>
            <a:ext cx="9143999" cy="4884737"/>
          </a:xfrm>
          <a:prstGeom prst="rect">
            <a:avLst/>
          </a:prstGeom>
          <a:gradFill flip="none" rotWithShape="1">
            <a:gsLst>
              <a:gs pos="10000">
                <a:srgbClr val="2F8EA9">
                  <a:alpha val="16333"/>
                </a:srgbClr>
              </a:gs>
              <a:gs pos="70000">
                <a:schemeClr val="bg2">
                  <a:lumMod val="10000"/>
                </a:schemeClr>
              </a:gs>
            </a:gsLst>
            <a:lin ang="0" scaled="1"/>
            <a:tileRect/>
          </a:gra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sp>
        <p:nvSpPr>
          <p:cNvPr id="4" name="Title 2">
            <a:extLst>
              <a:ext uri="{FF2B5EF4-FFF2-40B4-BE49-F238E27FC236}">
                <a16:creationId xmlns:a16="http://schemas.microsoft.com/office/drawing/2014/main" id="{AF7C1369-F90E-CD61-A801-8F7218CD9E2E}"/>
              </a:ext>
            </a:extLst>
          </p:cNvPr>
          <p:cNvSpPr txBox="1">
            <a:spLocks/>
          </p:cNvSpPr>
          <p:nvPr/>
        </p:nvSpPr>
        <p:spPr>
          <a:xfrm>
            <a:off x="475614" y="366640"/>
            <a:ext cx="7982586" cy="1479978"/>
          </a:xfrm>
          <a:prstGeom prst="rect">
            <a:avLst/>
          </a:prstGeom>
        </p:spPr>
        <p:txBody>
          <a:bodyPr lIns="91440" tIns="45720" rIns="91440" bIns="45720" anchor="t"/>
          <a:lstStyle>
            <a:lvl1pPr marL="0" algn="l" defTabSz="457200" rtl="0" eaLnBrk="1" latinLnBrk="0" hangingPunct="1">
              <a:lnSpc>
                <a:spcPct val="100000"/>
              </a:lnSpc>
              <a:spcBef>
                <a:spcPct val="0"/>
              </a:spcBef>
              <a:buNone/>
              <a:tabLst>
                <a:tab pos="457200" algn="l"/>
              </a:tabLst>
              <a:defRPr lang="en-US" sz="2400" b="1" u="none" kern="1200" dirty="0">
                <a:solidFill>
                  <a:schemeClr val="tx2"/>
                </a:solidFill>
                <a:latin typeface="Arial" panose="020B0604020202020204" pitchFamily="34" charset="0"/>
                <a:ea typeface="+mn-ea"/>
                <a:cs typeface="Arial" panose="020B0604020202020204" pitchFamily="34" charset="0"/>
              </a:defRPr>
            </a:lvl1pPr>
          </a:lstStyle>
          <a:p>
            <a:r>
              <a:rPr lang="en-US" sz="3200">
                <a:solidFill>
                  <a:schemeClr val="bg1"/>
                </a:solidFill>
                <a:latin typeface="+mn-lt"/>
                <a:cs typeface="Arial"/>
              </a:rPr>
              <a:t>The regulatory and compliance environment is evolving faster than ever</a:t>
            </a:r>
            <a:endParaRPr lang="en-US" sz="3200">
              <a:solidFill>
                <a:schemeClr val="bg1"/>
              </a:solidFill>
              <a:latin typeface="+mn-lt"/>
            </a:endParaRPr>
          </a:p>
        </p:txBody>
      </p:sp>
      <p:sp>
        <p:nvSpPr>
          <p:cNvPr id="8" name="Rectangle 7">
            <a:extLst>
              <a:ext uri="{FF2B5EF4-FFF2-40B4-BE49-F238E27FC236}">
                <a16:creationId xmlns:a16="http://schemas.microsoft.com/office/drawing/2014/main" id="{D235A468-A795-4994-755D-9EA6702C9825}"/>
              </a:ext>
            </a:extLst>
          </p:cNvPr>
          <p:cNvSpPr/>
          <p:nvPr/>
        </p:nvSpPr>
        <p:spPr>
          <a:xfrm>
            <a:off x="4387556" y="1789207"/>
            <a:ext cx="4306499" cy="714666"/>
          </a:xfrm>
          <a:prstGeom prst="rect">
            <a:avLst/>
          </a:prstGeom>
          <a:noFill/>
          <a:ln w="15875">
            <a:solidFill>
              <a:srgbClr val="2F8EA9"/>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03999" tIns="180000" rIns="72000" bIns="216000" numCol="1" spcCol="0" rtlCol="0" fromWordArt="0" anchor="t" anchorCtr="0" forceAA="0" compatLnSpc="1">
            <a:prstTxWarp prst="textNoShape">
              <a:avLst/>
            </a:prstTxWarp>
            <a:noAutofit/>
          </a:bodyPr>
          <a:lstStyle/>
          <a:p>
            <a:pPr>
              <a:buSzPct val="100000"/>
            </a:pPr>
            <a:r>
              <a:rPr lang="en-US" sz="1100">
                <a:solidFill>
                  <a:schemeClr val="bg1"/>
                </a:solidFill>
              </a:rPr>
              <a:t>Businesses are accelerating growth into new geographical </a:t>
            </a:r>
            <a:br>
              <a:rPr lang="en-US" sz="1100">
                <a:solidFill>
                  <a:schemeClr val="bg1"/>
                </a:solidFill>
              </a:rPr>
            </a:br>
            <a:r>
              <a:rPr lang="en-US" sz="1100">
                <a:solidFill>
                  <a:schemeClr val="bg1"/>
                </a:solidFill>
              </a:rPr>
              <a:t>markets which increases regulatory complexity</a:t>
            </a:r>
          </a:p>
          <a:p>
            <a:pPr>
              <a:buSzPct val="100000"/>
            </a:pPr>
            <a:endParaRPr lang="en-US" sz="1100">
              <a:solidFill>
                <a:schemeClr val="bg1"/>
              </a:solidFill>
            </a:endParaRPr>
          </a:p>
          <a:p>
            <a:pPr>
              <a:buSzPct val="100000"/>
            </a:pPr>
            <a:endParaRPr lang="en-US" sz="1100">
              <a:solidFill>
                <a:schemeClr val="bg1"/>
              </a:solidFill>
            </a:endParaRPr>
          </a:p>
        </p:txBody>
      </p:sp>
      <p:sp>
        <p:nvSpPr>
          <p:cNvPr id="9" name="Oval 8">
            <a:extLst>
              <a:ext uri="{FF2B5EF4-FFF2-40B4-BE49-F238E27FC236}">
                <a16:creationId xmlns:a16="http://schemas.microsoft.com/office/drawing/2014/main" id="{CAC0EAC5-09DD-CEBD-40F9-990643FEB6ED}"/>
              </a:ext>
            </a:extLst>
          </p:cNvPr>
          <p:cNvSpPr/>
          <p:nvPr/>
        </p:nvSpPr>
        <p:spPr>
          <a:xfrm>
            <a:off x="3912798" y="1712439"/>
            <a:ext cx="835050" cy="835050"/>
          </a:xfrm>
          <a:prstGeom prst="ellipse">
            <a:avLst/>
          </a:prstGeom>
          <a:solidFill>
            <a:srgbClr val="2F8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A05186F5-E9D8-2910-062D-8EC3FE42EE34}"/>
              </a:ext>
            </a:extLst>
          </p:cNvPr>
          <p:cNvSpPr/>
          <p:nvPr/>
        </p:nvSpPr>
        <p:spPr>
          <a:xfrm>
            <a:off x="4395901" y="2782447"/>
            <a:ext cx="4298974" cy="714666"/>
          </a:xfrm>
          <a:prstGeom prst="rect">
            <a:avLst/>
          </a:prstGeom>
          <a:noFill/>
          <a:ln w="15875">
            <a:solidFill>
              <a:srgbClr val="2F8EA9"/>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03999" tIns="180000" rIns="72000" bIns="216000" numCol="1" spcCol="0" rtlCol="0" fromWordArt="0" anchor="t" anchorCtr="0" forceAA="0" compatLnSpc="1">
            <a:prstTxWarp prst="textNoShape">
              <a:avLst/>
            </a:prstTxWarp>
            <a:noAutofit/>
          </a:bodyPr>
          <a:lstStyle/>
          <a:p>
            <a:pPr>
              <a:buSzPct val="100000"/>
            </a:pPr>
            <a:r>
              <a:rPr lang="en-US" sz="1100">
                <a:solidFill>
                  <a:schemeClr val="bg1"/>
                </a:solidFill>
                <a:ea typeface="+mn-lt"/>
                <a:cs typeface="+mn-lt"/>
              </a:rPr>
              <a:t>ESG reporting is an increasingly important part of the </a:t>
            </a:r>
            <a:br>
              <a:rPr lang="en-US" sz="1100">
                <a:solidFill>
                  <a:schemeClr val="bg1"/>
                </a:solidFill>
                <a:ea typeface="+mn-lt"/>
                <a:cs typeface="+mn-lt"/>
              </a:rPr>
            </a:br>
            <a:r>
              <a:rPr lang="en-US" sz="1100">
                <a:solidFill>
                  <a:schemeClr val="bg1"/>
                </a:solidFill>
                <a:ea typeface="+mn-lt"/>
                <a:cs typeface="+mn-lt"/>
              </a:rPr>
              <a:t>compliance landscape</a:t>
            </a:r>
          </a:p>
          <a:p>
            <a:pPr>
              <a:buSzPct val="100000"/>
            </a:pPr>
            <a:endParaRPr lang="en-US" sz="1100">
              <a:solidFill>
                <a:schemeClr val="bg1"/>
              </a:solidFill>
              <a:cs typeface="Arial"/>
            </a:endParaRPr>
          </a:p>
        </p:txBody>
      </p:sp>
      <p:sp>
        <p:nvSpPr>
          <p:cNvPr id="34" name="Rectangle 33">
            <a:extLst>
              <a:ext uri="{FF2B5EF4-FFF2-40B4-BE49-F238E27FC236}">
                <a16:creationId xmlns:a16="http://schemas.microsoft.com/office/drawing/2014/main" id="{B3F43012-CEA7-798B-4B05-D36772E6EE87}"/>
              </a:ext>
            </a:extLst>
          </p:cNvPr>
          <p:cNvSpPr/>
          <p:nvPr/>
        </p:nvSpPr>
        <p:spPr>
          <a:xfrm>
            <a:off x="4387557" y="3768409"/>
            <a:ext cx="4306796" cy="714666"/>
          </a:xfrm>
          <a:prstGeom prst="rect">
            <a:avLst/>
          </a:prstGeom>
          <a:noFill/>
          <a:ln w="15875">
            <a:solidFill>
              <a:srgbClr val="2F8EA9"/>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03999" tIns="180000" rIns="72000" bIns="216000" numCol="1" spcCol="0" rtlCol="0" fromWordArt="0" anchor="t" anchorCtr="0" forceAA="0" compatLnSpc="1">
            <a:prstTxWarp prst="textNoShape">
              <a:avLst/>
            </a:prstTxWarp>
            <a:noAutofit/>
          </a:bodyPr>
          <a:lstStyle/>
          <a:p>
            <a:pPr>
              <a:buSzPct val="100000"/>
            </a:pPr>
            <a:r>
              <a:rPr lang="en-US" sz="1100">
                <a:solidFill>
                  <a:schemeClr val="bg1"/>
                </a:solidFill>
                <a:cs typeface="Arial"/>
              </a:rPr>
              <a:t>Operational burdens are growing with rising standards </a:t>
            </a:r>
            <a:br>
              <a:rPr lang="en-US" sz="1100">
                <a:solidFill>
                  <a:schemeClr val="bg1"/>
                </a:solidFill>
                <a:cs typeface="Arial"/>
              </a:rPr>
            </a:br>
            <a:r>
              <a:rPr lang="en-US" sz="1100">
                <a:solidFill>
                  <a:schemeClr val="bg1"/>
                </a:solidFill>
                <a:cs typeface="Arial"/>
              </a:rPr>
              <a:t>and reduced disclosure periods</a:t>
            </a:r>
          </a:p>
          <a:p>
            <a:pPr>
              <a:buSzPct val="100000"/>
            </a:pPr>
            <a:endParaRPr lang="en-US" sz="1100">
              <a:solidFill>
                <a:schemeClr val="bg1"/>
              </a:solidFill>
              <a:cs typeface="Arial"/>
            </a:endParaRPr>
          </a:p>
        </p:txBody>
      </p:sp>
      <p:sp>
        <p:nvSpPr>
          <p:cNvPr id="35" name="Oval 34">
            <a:extLst>
              <a:ext uri="{FF2B5EF4-FFF2-40B4-BE49-F238E27FC236}">
                <a16:creationId xmlns:a16="http://schemas.microsoft.com/office/drawing/2014/main" id="{C861F28F-BC07-162A-BC62-1696C8BEE7B6}"/>
              </a:ext>
            </a:extLst>
          </p:cNvPr>
          <p:cNvSpPr/>
          <p:nvPr/>
        </p:nvSpPr>
        <p:spPr>
          <a:xfrm>
            <a:off x="3912798" y="2722255"/>
            <a:ext cx="835050" cy="835050"/>
          </a:xfrm>
          <a:prstGeom prst="ellipse">
            <a:avLst/>
          </a:prstGeom>
          <a:solidFill>
            <a:srgbClr val="2F8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6" name="Oval 35">
            <a:extLst>
              <a:ext uri="{FF2B5EF4-FFF2-40B4-BE49-F238E27FC236}">
                <a16:creationId xmlns:a16="http://schemas.microsoft.com/office/drawing/2014/main" id="{3D2710C6-9F39-599F-8768-14DD0D9BE423}"/>
              </a:ext>
            </a:extLst>
          </p:cNvPr>
          <p:cNvSpPr/>
          <p:nvPr/>
        </p:nvSpPr>
        <p:spPr>
          <a:xfrm>
            <a:off x="3912798" y="3708217"/>
            <a:ext cx="835050" cy="835050"/>
          </a:xfrm>
          <a:prstGeom prst="ellipse">
            <a:avLst/>
          </a:prstGeom>
          <a:solidFill>
            <a:srgbClr val="2F8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40" name="Graphic 30">
            <a:extLst>
              <a:ext uri="{FF2B5EF4-FFF2-40B4-BE49-F238E27FC236}">
                <a16:creationId xmlns:a16="http://schemas.microsoft.com/office/drawing/2014/main" id="{D7C17A4B-5A20-0D3D-7FF3-E70B2F6FC1E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096166" y="1900661"/>
            <a:ext cx="468314" cy="468314"/>
          </a:xfrm>
          <a:prstGeom prst="rect">
            <a:avLst/>
          </a:prstGeom>
        </p:spPr>
      </p:pic>
      <p:pic>
        <p:nvPicPr>
          <p:cNvPr id="18" name="Graphic 30">
            <a:extLst>
              <a:ext uri="{FF2B5EF4-FFF2-40B4-BE49-F238E27FC236}">
                <a16:creationId xmlns:a16="http://schemas.microsoft.com/office/drawing/2014/main" id="{F28B9082-0B6C-B308-602E-3E2A3FA32A98}"/>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4096166" y="2905623"/>
            <a:ext cx="468314" cy="468314"/>
          </a:xfrm>
          <a:prstGeom prst="rect">
            <a:avLst/>
          </a:prstGeom>
        </p:spPr>
      </p:pic>
      <p:pic>
        <p:nvPicPr>
          <p:cNvPr id="20" name="Graphic 19">
            <a:extLst>
              <a:ext uri="{FF2B5EF4-FFF2-40B4-BE49-F238E27FC236}">
                <a16:creationId xmlns:a16="http://schemas.microsoft.com/office/drawing/2014/main" id="{7451EAF9-9B24-43AE-A153-14107E3CFDC7}"/>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4107209" y="3891742"/>
            <a:ext cx="468000" cy="468000"/>
          </a:xfrm>
          <a:prstGeom prst="rect">
            <a:avLst/>
          </a:prstGeom>
        </p:spPr>
      </p:pic>
      <p:sp>
        <p:nvSpPr>
          <p:cNvPr id="21" name="Freeform 15">
            <a:extLst>
              <a:ext uri="{FF2B5EF4-FFF2-40B4-BE49-F238E27FC236}">
                <a16:creationId xmlns:a16="http://schemas.microsoft.com/office/drawing/2014/main" id="{F8FDFCC7-EC20-4A60-8093-454139883051}"/>
              </a:ext>
            </a:extLst>
          </p:cNvPr>
          <p:cNvSpPr/>
          <p:nvPr/>
        </p:nvSpPr>
        <p:spPr>
          <a:xfrm>
            <a:off x="-2" y="2488808"/>
            <a:ext cx="979752" cy="1217352"/>
          </a:xfrm>
          <a:custGeom>
            <a:avLst/>
            <a:gdLst>
              <a:gd name="connsiteX0" fmla="*/ 371076 w 979752"/>
              <a:gd name="connsiteY0" fmla="*/ 0 h 1217352"/>
              <a:gd name="connsiteX1" fmla="*/ 979752 w 979752"/>
              <a:gd name="connsiteY1" fmla="*/ 608676 h 1217352"/>
              <a:gd name="connsiteX2" fmla="*/ 371076 w 979752"/>
              <a:gd name="connsiteY2" fmla="*/ 1217352 h 1217352"/>
              <a:gd name="connsiteX3" fmla="*/ 30760 w 979752"/>
              <a:gd name="connsiteY3" fmla="*/ 1113400 h 1217352"/>
              <a:gd name="connsiteX4" fmla="*/ 0 w 979752"/>
              <a:gd name="connsiteY4" fmla="*/ 1088021 h 1217352"/>
              <a:gd name="connsiteX5" fmla="*/ 0 w 979752"/>
              <a:gd name="connsiteY5" fmla="*/ 129331 h 1217352"/>
              <a:gd name="connsiteX6" fmla="*/ 30760 w 979752"/>
              <a:gd name="connsiteY6" fmla="*/ 103952 h 1217352"/>
              <a:gd name="connsiteX7" fmla="*/ 371076 w 979752"/>
              <a:gd name="connsiteY7" fmla="*/ 0 h 121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9752" h="1217352">
                <a:moveTo>
                  <a:pt x="371076" y="0"/>
                </a:moveTo>
                <a:cubicBezTo>
                  <a:pt x="707238" y="0"/>
                  <a:pt x="979752" y="272514"/>
                  <a:pt x="979752" y="608676"/>
                </a:cubicBezTo>
                <a:cubicBezTo>
                  <a:pt x="979752" y="944838"/>
                  <a:pt x="707238" y="1217352"/>
                  <a:pt x="371076" y="1217352"/>
                </a:cubicBezTo>
                <a:cubicBezTo>
                  <a:pt x="245015" y="1217352"/>
                  <a:pt x="127905" y="1179030"/>
                  <a:pt x="30760" y="1113400"/>
                </a:cubicBezTo>
                <a:lnTo>
                  <a:pt x="0" y="1088021"/>
                </a:lnTo>
                <a:lnTo>
                  <a:pt x="0" y="129331"/>
                </a:lnTo>
                <a:lnTo>
                  <a:pt x="30760" y="103952"/>
                </a:lnTo>
                <a:cubicBezTo>
                  <a:pt x="127905" y="38322"/>
                  <a:pt x="245015" y="0"/>
                  <a:pt x="371076" y="0"/>
                </a:cubicBezTo>
                <a:close/>
              </a:path>
            </a:pathLst>
          </a:custGeom>
          <a:solidFill>
            <a:srgbClr val="2F8EA9"/>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pic>
        <p:nvPicPr>
          <p:cNvPr id="22" name="Graphic 21">
            <a:extLst>
              <a:ext uri="{FF2B5EF4-FFF2-40B4-BE49-F238E27FC236}">
                <a16:creationId xmlns:a16="http://schemas.microsoft.com/office/drawing/2014/main" id="{A6EEECD4-D736-417D-9443-B679CD24768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6376" y="2948967"/>
            <a:ext cx="349398" cy="297035"/>
          </a:xfrm>
          <a:prstGeom prst="rect">
            <a:avLst/>
          </a:prstGeom>
        </p:spPr>
      </p:pic>
      <p:sp>
        <p:nvSpPr>
          <p:cNvPr id="23" name="Text Placeholder 11">
            <a:extLst>
              <a:ext uri="{FF2B5EF4-FFF2-40B4-BE49-F238E27FC236}">
                <a16:creationId xmlns:a16="http://schemas.microsoft.com/office/drawing/2014/main" id="{769522A8-E778-4ABE-909F-58EAD4860276}"/>
              </a:ext>
            </a:extLst>
          </p:cNvPr>
          <p:cNvSpPr txBox="1">
            <a:spLocks/>
          </p:cNvSpPr>
          <p:nvPr/>
        </p:nvSpPr>
        <p:spPr>
          <a:xfrm>
            <a:off x="686510" y="2994370"/>
            <a:ext cx="2960009" cy="1720984"/>
          </a:xfrm>
          <a:prstGeom prst="rect">
            <a:avLst/>
          </a:prstGeom>
          <a:noFill/>
          <a:ln w="9525">
            <a:noFill/>
            <a:miter lim="800000"/>
            <a:headEnd/>
            <a:tailEnd/>
          </a:ln>
        </p:spPr>
        <p:txBody>
          <a:bodyPr vert="horz" wrap="square" lIns="0" tIns="45720" rIns="91440" bIns="45720" numCol="1" rtlCol="0" anchor="t" anchorCtr="0" compatLnSpc="1">
            <a:prstTxWarp prst="textNoShape">
              <a:avLst/>
            </a:prstTxWarp>
            <a:spAutoFit/>
          </a:bodyPr>
          <a:lstStyle>
            <a:lvl1pPr marL="0" indent="0" algn="l" defTabSz="457200" rtl="0" eaLnBrk="1" latinLnBrk="0" hangingPunct="1">
              <a:lnSpc>
                <a:spcPct val="100000"/>
              </a:lnSpc>
              <a:spcBef>
                <a:spcPts val="600"/>
              </a:spcBef>
              <a:spcAft>
                <a:spcPts val="600"/>
              </a:spcAft>
              <a:buClr>
                <a:schemeClr val="tx2"/>
              </a:buClr>
              <a:buFont typeface="Arial" panose="020B0604020202020204" pitchFamily="34" charset="0"/>
              <a:buNone/>
              <a:def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defRPr>
            </a:lvl1pPr>
            <a:lvl2pPr marL="182880" indent="-182880" algn="l" defTabSz="457200" rtl="0" eaLnBrk="1" latinLnBrk="0" hangingPunct="1">
              <a:lnSpc>
                <a:spcPct val="100000"/>
              </a:lnSpc>
              <a:spcBef>
                <a:spcPts val="600"/>
              </a:spcBef>
              <a:spcAft>
                <a:spcPts val="600"/>
              </a:spcAft>
              <a:buClr>
                <a:schemeClr val="tx2"/>
              </a:buClr>
              <a:buFont typeface="Arial" charset="0"/>
              <a:buChar char="•"/>
              <a:defRPr kumimoji="0" 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defRPr>
            </a:lvl2pPr>
            <a:lvl3pPr marL="365760" indent="-182880" algn="l" defTabSz="457200" rtl="0" eaLnBrk="1" latinLnBrk="0" hangingPunct="1">
              <a:lnSpc>
                <a:spcPct val="100000"/>
              </a:lnSpc>
              <a:spcBef>
                <a:spcPts val="600"/>
              </a:spcBef>
              <a:spcAft>
                <a:spcPts val="600"/>
              </a:spcAft>
              <a:buClr>
                <a:schemeClr val="tx2"/>
              </a:buClr>
              <a:buFont typeface="Arial" charset="0"/>
              <a:buChar char="•"/>
              <a:defRPr kumimoji="0" 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defRPr>
            </a:lvl3pPr>
            <a:lvl4pPr marL="548640" indent="-182880" algn="l" defTabSz="457200" rtl="0" eaLnBrk="1" latinLnBrk="0" hangingPunct="1">
              <a:lnSpc>
                <a:spcPct val="100000"/>
              </a:lnSpc>
              <a:spcBef>
                <a:spcPts val="600"/>
              </a:spcBef>
              <a:spcAft>
                <a:spcPts val="600"/>
              </a:spcAft>
              <a:buClr>
                <a:schemeClr val="tx2"/>
              </a:buClr>
              <a:buFont typeface="Arial" charset="0"/>
              <a:buChar char="•"/>
              <a:defRPr kumimoji="0" lang="en-US" sz="1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defRPr>
            </a:lvl4pPr>
            <a:lvl5pPr marL="731520" indent="-182880" algn="l" defTabSz="457200" rtl="0" eaLnBrk="1" latinLnBrk="0" hangingPunct="1">
              <a:lnSpc>
                <a:spcPct val="100000"/>
              </a:lnSpc>
              <a:spcBef>
                <a:spcPts val="600"/>
              </a:spcBef>
              <a:spcAft>
                <a:spcPts val="600"/>
              </a:spcAft>
              <a:buClr>
                <a:schemeClr val="tx2"/>
              </a:buClr>
              <a:buFont typeface="Arial" charset="0"/>
              <a:buChar char="•"/>
              <a:def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1860"/>
              </a:lnSpc>
              <a:spcAft>
                <a:spcPts val="150"/>
              </a:spcAft>
            </a:pPr>
            <a:r>
              <a:rPr lang="en-GB" sz="1600">
                <a:solidFill>
                  <a:schemeClr val="bg1"/>
                </a:solidFill>
                <a:latin typeface="+mj-lt"/>
                <a:ea typeface="Arial"/>
                <a:cs typeface="Arial"/>
              </a:rPr>
              <a:t>In 2022, the SEC proposed new rules on cybersecurity risk management, strategy, governance and incident disclosure by public companies.</a:t>
            </a:r>
          </a:p>
          <a:p>
            <a:pPr>
              <a:spcAft>
                <a:spcPts val="0"/>
              </a:spcAft>
            </a:pPr>
            <a:r>
              <a:rPr lang="en-US">
                <a:solidFill>
                  <a:schemeClr val="bg1"/>
                </a:solidFill>
                <a:latin typeface="+mj-lt"/>
                <a:ea typeface="Arial"/>
                <a:cs typeface="Arial"/>
              </a:rPr>
              <a:t>Source: </a:t>
            </a:r>
            <a:r>
              <a:rPr lang="en-GB">
                <a:solidFill>
                  <a:schemeClr val="bg1"/>
                </a:solidFill>
                <a:latin typeface="+mj-lt"/>
                <a:ea typeface="Arial"/>
                <a:cs typeface="Arial"/>
              </a:rPr>
              <a:t>US Securities and Exchange Commission,</a:t>
            </a:r>
            <a:r>
              <a:rPr lang="en-US">
                <a:solidFill>
                  <a:schemeClr val="bg1"/>
                </a:solidFill>
                <a:latin typeface="+mj-lt"/>
                <a:ea typeface="Arial"/>
                <a:cs typeface="Arial"/>
              </a:rPr>
              <a:t> </a:t>
            </a:r>
            <a:r>
              <a:rPr lang="en-GB">
                <a:solidFill>
                  <a:schemeClr val="bg1"/>
                </a:solidFill>
                <a:latin typeface="+mj-lt"/>
                <a:ea typeface="Arial"/>
                <a:cs typeface="Arial"/>
                <a:hlinkClick r:id="rId12">
                  <a:extLst>
                    <a:ext uri="{A12FA001-AC4F-418D-AE19-62706E023703}">
                      <ahyp:hlinkClr xmlns:ahyp="http://schemas.microsoft.com/office/drawing/2018/hyperlinkcolor" val="tx"/>
                    </a:ext>
                  </a:extLst>
                </a:hlinkClick>
              </a:rPr>
              <a:t>SEC</a:t>
            </a:r>
            <a:endParaRPr lang="en-GB">
              <a:solidFill>
                <a:schemeClr val="bg1"/>
              </a:solidFill>
              <a:latin typeface="+mj-lt"/>
              <a:ea typeface="Arial"/>
              <a:cs typeface="Arial"/>
            </a:endParaRPr>
          </a:p>
        </p:txBody>
      </p:sp>
    </p:spTree>
    <p:extLst>
      <p:ext uri="{BB962C8B-B14F-4D97-AF65-F5344CB8AC3E}">
        <p14:creationId xmlns:p14="http://schemas.microsoft.com/office/powerpoint/2010/main" val="1981580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BG">
            <a:extLst>
              <a:ext uri="{FF2B5EF4-FFF2-40B4-BE49-F238E27FC236}">
                <a16:creationId xmlns:a16="http://schemas.microsoft.com/office/drawing/2014/main" id="{EF1625AE-E5C4-2C83-95A7-08900A694464}"/>
              </a:ext>
            </a:extLst>
          </p:cNvPr>
          <p:cNvGrpSpPr/>
          <p:nvPr/>
        </p:nvGrpSpPr>
        <p:grpSpPr>
          <a:xfrm>
            <a:off x="-1" y="-3326"/>
            <a:ext cx="9143999" cy="4888063"/>
            <a:chOff x="0" y="-3356"/>
            <a:chExt cx="9144000" cy="4888063"/>
          </a:xfrm>
        </p:grpSpPr>
        <p:grpSp>
          <p:nvGrpSpPr>
            <p:cNvPr id="3" name="bg">
              <a:extLst>
                <a:ext uri="{FF2B5EF4-FFF2-40B4-BE49-F238E27FC236}">
                  <a16:creationId xmlns:a16="http://schemas.microsoft.com/office/drawing/2014/main" id="{0557FCAE-C0B3-95F1-982F-559568F40B12}"/>
                </a:ext>
              </a:extLst>
            </p:cNvPr>
            <p:cNvGrpSpPr/>
            <p:nvPr/>
          </p:nvGrpSpPr>
          <p:grpSpPr>
            <a:xfrm>
              <a:off x="0" y="3323"/>
              <a:ext cx="9144000" cy="4881384"/>
              <a:chOff x="-1" y="-2"/>
              <a:chExt cx="9144000" cy="4881384"/>
            </a:xfrm>
          </p:grpSpPr>
          <p:pic>
            <p:nvPicPr>
              <p:cNvPr id="16" name="Picture 15" descr="Background pattern&#10;&#10;Description automatically generated">
                <a:extLst>
                  <a:ext uri="{FF2B5EF4-FFF2-40B4-BE49-F238E27FC236}">
                    <a16:creationId xmlns:a16="http://schemas.microsoft.com/office/drawing/2014/main" id="{8B660E60-435F-8048-EC54-49F23BB4F91B}"/>
                  </a:ext>
                </a:extLst>
              </p:cNvPr>
              <p:cNvPicPr>
                <a:picLocks noChangeAspect="1"/>
              </p:cNvPicPr>
              <p:nvPr/>
            </p:nvPicPr>
            <p:blipFill rotWithShape="1">
              <a:blip r:embed="rId3"/>
              <a:srcRect t="31622" r="24355" b="13320"/>
              <a:stretch/>
            </p:blipFill>
            <p:spPr>
              <a:xfrm>
                <a:off x="2985472" y="-1"/>
                <a:ext cx="6158527" cy="4881383"/>
              </a:xfrm>
              <a:prstGeom prst="rect">
                <a:avLst/>
              </a:prstGeom>
            </p:spPr>
          </p:pic>
          <p:pic>
            <p:nvPicPr>
              <p:cNvPr id="18" name="Picture 17" descr="Background pattern&#10;&#10;Description automatically generated">
                <a:extLst>
                  <a:ext uri="{FF2B5EF4-FFF2-40B4-BE49-F238E27FC236}">
                    <a16:creationId xmlns:a16="http://schemas.microsoft.com/office/drawing/2014/main" id="{3F39C98B-B50D-E90C-625B-973DEC4A160C}"/>
                  </a:ext>
                </a:extLst>
              </p:cNvPr>
              <p:cNvPicPr>
                <a:picLocks noChangeAspect="1"/>
              </p:cNvPicPr>
              <p:nvPr/>
            </p:nvPicPr>
            <p:blipFill rotWithShape="1">
              <a:blip r:embed="rId3"/>
              <a:srcRect t="31622" r="28400" b="13320"/>
              <a:stretch/>
            </p:blipFill>
            <p:spPr>
              <a:xfrm flipH="1" flipV="1">
                <a:off x="-1" y="-2"/>
                <a:ext cx="5829242" cy="4881383"/>
              </a:xfrm>
              <a:prstGeom prst="rect">
                <a:avLst/>
              </a:prstGeom>
            </p:spPr>
          </p:pic>
        </p:grpSp>
        <p:sp>
          <p:nvSpPr>
            <p:cNvPr id="5" name="Rectangle 4">
              <a:extLst>
                <a:ext uri="{FF2B5EF4-FFF2-40B4-BE49-F238E27FC236}">
                  <a16:creationId xmlns:a16="http://schemas.microsoft.com/office/drawing/2014/main" id="{FB47C73F-97D9-3A6F-6E49-B0C334AEB3DD}"/>
                </a:ext>
              </a:extLst>
            </p:cNvPr>
            <p:cNvSpPr/>
            <p:nvPr/>
          </p:nvSpPr>
          <p:spPr>
            <a:xfrm>
              <a:off x="1" y="-3356"/>
              <a:ext cx="9143999" cy="4884739"/>
            </a:xfrm>
            <a:prstGeom prst="rect">
              <a:avLst/>
            </a:prstGeom>
            <a:solidFill>
              <a:schemeClr val="bg2">
                <a:lumMod val="10000"/>
                <a:alpha val="70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100">
                <a:solidFill>
                  <a:schemeClr val="accent2"/>
                </a:solidFill>
                <a:latin typeface="Arial" panose="020B0604020202020204" pitchFamily="34" charset="0"/>
                <a:cs typeface="Arial" panose="020B0604020202020204" pitchFamily="34" charset="0"/>
              </a:endParaRPr>
            </a:p>
          </p:txBody>
        </p:sp>
      </p:grpSp>
      <p:sp>
        <p:nvSpPr>
          <p:cNvPr id="4" name="Title 2">
            <a:extLst>
              <a:ext uri="{FF2B5EF4-FFF2-40B4-BE49-F238E27FC236}">
                <a16:creationId xmlns:a16="http://schemas.microsoft.com/office/drawing/2014/main" id="{AF7C1369-F90E-CD61-A801-8F7218CD9E2E}"/>
              </a:ext>
            </a:extLst>
          </p:cNvPr>
          <p:cNvSpPr txBox="1">
            <a:spLocks/>
          </p:cNvSpPr>
          <p:nvPr/>
        </p:nvSpPr>
        <p:spPr>
          <a:xfrm>
            <a:off x="469580" y="366889"/>
            <a:ext cx="6668887" cy="985458"/>
          </a:xfrm>
          <a:prstGeom prst="rect">
            <a:avLst/>
          </a:prstGeom>
        </p:spPr>
        <p:txBody>
          <a:bodyPr/>
          <a:lstStyle>
            <a:lvl1pPr marL="0" algn="l" defTabSz="457200" rtl="0" eaLnBrk="1" latinLnBrk="0" hangingPunct="1">
              <a:lnSpc>
                <a:spcPct val="100000"/>
              </a:lnSpc>
              <a:spcBef>
                <a:spcPct val="0"/>
              </a:spcBef>
              <a:buNone/>
              <a:tabLst>
                <a:tab pos="457200" algn="l"/>
              </a:tabLst>
              <a:defRPr lang="en-US" sz="2400" b="1" u="none" kern="1200" dirty="0">
                <a:solidFill>
                  <a:schemeClr val="tx2"/>
                </a:solidFill>
                <a:latin typeface="Arial" panose="020B0604020202020204" pitchFamily="34" charset="0"/>
                <a:ea typeface="+mn-ea"/>
                <a:cs typeface="Arial" panose="020B0604020202020204" pitchFamily="34" charset="0"/>
              </a:defRPr>
            </a:lvl1pPr>
          </a:lstStyle>
          <a:p>
            <a:r>
              <a:rPr lang="en-US" sz="3200">
                <a:solidFill>
                  <a:schemeClr val="bg1"/>
                </a:solidFill>
              </a:rPr>
              <a:t>Obstacles stand in the way of a cybersecure future</a:t>
            </a:r>
          </a:p>
        </p:txBody>
      </p:sp>
      <p:sp>
        <p:nvSpPr>
          <p:cNvPr id="2" name="Content Placeholder 6">
            <a:extLst>
              <a:ext uri="{FF2B5EF4-FFF2-40B4-BE49-F238E27FC236}">
                <a16:creationId xmlns:a16="http://schemas.microsoft.com/office/drawing/2014/main" id="{A1188EDD-57DB-A4EC-62F2-162C8E8F5BF6}"/>
              </a:ext>
            </a:extLst>
          </p:cNvPr>
          <p:cNvSpPr txBox="1">
            <a:spLocks/>
          </p:cNvSpPr>
          <p:nvPr/>
        </p:nvSpPr>
        <p:spPr>
          <a:xfrm>
            <a:off x="3584936" y="2839778"/>
            <a:ext cx="2119177" cy="1624075"/>
          </a:xfrm>
          <a:prstGeom prst="rect">
            <a:avLst/>
          </a:prstGeom>
        </p:spPr>
        <p:txBody>
          <a:bodyPr vert="horz" lIns="0" tIns="0" rIns="0" bIns="0" rtlCol="0" anchor="t">
            <a:noAutofit/>
          </a:bodyPr>
          <a:lstStyle>
            <a:lvl1pPr marL="0" indent="0" algn="l" defTabSz="1219170" rtl="0" eaLnBrk="1" latinLnBrk="0" hangingPunct="1">
              <a:lnSpc>
                <a:spcPct val="100000"/>
              </a:lnSpc>
              <a:spcBef>
                <a:spcPts val="8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a:lnSpc>
                <a:spcPts val="1480"/>
              </a:lnSpc>
              <a:buSzPct val="100000"/>
            </a:pPr>
            <a:r>
              <a:rPr lang="en-US" sz="1400" b="1">
                <a:solidFill>
                  <a:srgbClr val="2F8EA9"/>
                </a:solidFill>
              </a:rPr>
              <a:t>Security expertise</a:t>
            </a:r>
          </a:p>
          <a:p>
            <a:pPr>
              <a:buSzPct val="100000"/>
            </a:pPr>
            <a:r>
              <a:rPr lang="en-US" sz="1000">
                <a:solidFill>
                  <a:schemeClr val="bg1"/>
                </a:solidFill>
              </a:rPr>
              <a:t>A lack of skilled security experts </a:t>
            </a:r>
            <a:br>
              <a:rPr lang="en-US" sz="1000">
                <a:solidFill>
                  <a:schemeClr val="bg1"/>
                </a:solidFill>
              </a:rPr>
            </a:br>
            <a:r>
              <a:rPr lang="en-US" sz="1000">
                <a:solidFill>
                  <a:schemeClr val="bg1"/>
                </a:solidFill>
              </a:rPr>
              <a:t>and a need for 24/7 support makes </a:t>
            </a:r>
            <a:br>
              <a:rPr lang="en-US" sz="1000">
                <a:solidFill>
                  <a:schemeClr val="bg1"/>
                </a:solidFill>
              </a:rPr>
            </a:br>
            <a:r>
              <a:rPr lang="en-US" sz="1000">
                <a:solidFill>
                  <a:schemeClr val="bg1"/>
                </a:solidFill>
              </a:rPr>
              <a:t>attracting and retaining the best</a:t>
            </a:r>
            <a:br>
              <a:rPr lang="en-US" sz="1000">
                <a:solidFill>
                  <a:schemeClr val="bg1"/>
                </a:solidFill>
              </a:rPr>
            </a:br>
            <a:r>
              <a:rPr lang="en-US" sz="1000">
                <a:solidFill>
                  <a:schemeClr val="bg1"/>
                </a:solidFill>
              </a:rPr>
              <a:t>talent difficult.</a:t>
            </a:r>
            <a:endParaRPr lang="en-US" sz="1100">
              <a:solidFill>
                <a:schemeClr val="bg1"/>
              </a:solidFill>
              <a:ea typeface="Arial"/>
            </a:endParaRPr>
          </a:p>
        </p:txBody>
      </p:sp>
      <p:sp>
        <p:nvSpPr>
          <p:cNvPr id="9" name="Oval 8">
            <a:extLst>
              <a:ext uri="{FF2B5EF4-FFF2-40B4-BE49-F238E27FC236}">
                <a16:creationId xmlns:a16="http://schemas.microsoft.com/office/drawing/2014/main" id="{A92495DC-17D1-4FAC-8BE2-F3705D797B0A}"/>
              </a:ext>
            </a:extLst>
          </p:cNvPr>
          <p:cNvSpPr/>
          <p:nvPr/>
        </p:nvSpPr>
        <p:spPr>
          <a:xfrm>
            <a:off x="3584937" y="1824389"/>
            <a:ext cx="900000" cy="900000"/>
          </a:xfrm>
          <a:prstGeom prst="ellipse">
            <a:avLst/>
          </a:prstGeom>
          <a:solidFill>
            <a:srgbClr val="2F8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3" name="Content Placeholder 6">
            <a:extLst>
              <a:ext uri="{FF2B5EF4-FFF2-40B4-BE49-F238E27FC236}">
                <a16:creationId xmlns:a16="http://schemas.microsoft.com/office/drawing/2014/main" id="{A22C626B-7EA3-4D9A-24E2-B5362D006D45}"/>
              </a:ext>
            </a:extLst>
          </p:cNvPr>
          <p:cNvSpPr txBox="1">
            <a:spLocks/>
          </p:cNvSpPr>
          <p:nvPr/>
        </p:nvSpPr>
        <p:spPr>
          <a:xfrm>
            <a:off x="6603576" y="2843611"/>
            <a:ext cx="2120400" cy="1608779"/>
          </a:xfrm>
          <a:prstGeom prst="rect">
            <a:avLst/>
          </a:prstGeom>
        </p:spPr>
        <p:txBody>
          <a:bodyPr vert="horz" lIns="0" tIns="0" rIns="0" bIns="0" rtlCol="0" anchor="t">
            <a:noAutofit/>
          </a:bodyPr>
          <a:lstStyle>
            <a:lvl1pPr marL="0" indent="0" algn="l" defTabSz="1219170" rtl="0" eaLnBrk="1" latinLnBrk="0" hangingPunct="1">
              <a:lnSpc>
                <a:spcPct val="100000"/>
              </a:lnSpc>
              <a:spcBef>
                <a:spcPts val="8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a:lnSpc>
                <a:spcPts val="1480"/>
              </a:lnSpc>
              <a:buSzPct val="100000"/>
            </a:pPr>
            <a:r>
              <a:rPr lang="en-US" sz="1400" b="1">
                <a:solidFill>
                  <a:srgbClr val="2F8EA9"/>
                </a:solidFill>
              </a:rPr>
              <a:t>Value articulation</a:t>
            </a:r>
          </a:p>
          <a:p>
            <a:pPr>
              <a:buSzPct val="100000"/>
            </a:pPr>
            <a:r>
              <a:rPr lang="en-US" sz="1000">
                <a:solidFill>
                  <a:schemeClr val="bg1"/>
                </a:solidFill>
              </a:rPr>
              <a:t>The benefits of cybersecurity initiatives are not clearly communicated to the board and organizations often struggle </a:t>
            </a:r>
            <a:br>
              <a:rPr lang="en-US" sz="1000">
                <a:solidFill>
                  <a:schemeClr val="bg1"/>
                </a:solidFill>
              </a:rPr>
            </a:br>
            <a:r>
              <a:rPr lang="en-US" sz="1000">
                <a:solidFill>
                  <a:schemeClr val="bg1"/>
                </a:solidFill>
              </a:rPr>
              <a:t>to showcase the value and affordability of their investment.</a:t>
            </a:r>
            <a:endParaRPr lang="en-US" sz="1100">
              <a:solidFill>
                <a:schemeClr val="bg1"/>
              </a:solidFill>
              <a:ea typeface="Arial"/>
            </a:endParaRPr>
          </a:p>
        </p:txBody>
      </p:sp>
      <p:sp>
        <p:nvSpPr>
          <p:cNvPr id="34" name="Oval 33">
            <a:extLst>
              <a:ext uri="{FF2B5EF4-FFF2-40B4-BE49-F238E27FC236}">
                <a16:creationId xmlns:a16="http://schemas.microsoft.com/office/drawing/2014/main" id="{D7CCD01E-502A-4500-AC59-D6F78F507061}"/>
              </a:ext>
            </a:extLst>
          </p:cNvPr>
          <p:cNvSpPr/>
          <p:nvPr/>
        </p:nvSpPr>
        <p:spPr>
          <a:xfrm>
            <a:off x="6603576" y="1828222"/>
            <a:ext cx="900000" cy="900000"/>
          </a:xfrm>
          <a:prstGeom prst="ellipse">
            <a:avLst/>
          </a:prstGeom>
          <a:solidFill>
            <a:srgbClr val="2F8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35" name="Graphic 30">
            <a:extLst>
              <a:ext uri="{FF2B5EF4-FFF2-40B4-BE49-F238E27FC236}">
                <a16:creationId xmlns:a16="http://schemas.microsoft.com/office/drawing/2014/main" id="{A0C09781-1084-ED78-AA3E-C32CAB69CBC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800780" y="2044065"/>
            <a:ext cx="468314" cy="468314"/>
          </a:xfrm>
          <a:prstGeom prst="rect">
            <a:avLst/>
          </a:prstGeom>
        </p:spPr>
      </p:pic>
      <p:cxnSp>
        <p:nvCxnSpPr>
          <p:cNvPr id="15" name="Straight Connector 14">
            <a:extLst>
              <a:ext uri="{FF2B5EF4-FFF2-40B4-BE49-F238E27FC236}">
                <a16:creationId xmlns:a16="http://schemas.microsoft.com/office/drawing/2014/main" id="{4FC8F4B4-4319-C180-A4F9-BAD5DD3527E4}"/>
              </a:ext>
            </a:extLst>
          </p:cNvPr>
          <p:cNvCxnSpPr>
            <a:cxnSpLocks/>
          </p:cNvCxnSpPr>
          <p:nvPr/>
        </p:nvCxnSpPr>
        <p:spPr>
          <a:xfrm>
            <a:off x="3084699" y="1985557"/>
            <a:ext cx="0" cy="2585826"/>
          </a:xfrm>
          <a:prstGeom prst="line">
            <a:avLst/>
          </a:prstGeom>
          <a:ln w="12700" cap="rnd">
            <a:solidFill>
              <a:schemeClr val="bg2">
                <a:lumMod val="25000"/>
              </a:schemeClr>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FC4CE490-46D5-8A90-63B0-D4A61524EA71}"/>
              </a:ext>
            </a:extLst>
          </p:cNvPr>
          <p:cNvCxnSpPr>
            <a:cxnSpLocks/>
          </p:cNvCxnSpPr>
          <p:nvPr/>
        </p:nvCxnSpPr>
        <p:spPr>
          <a:xfrm>
            <a:off x="6068352" y="1985557"/>
            <a:ext cx="0" cy="2585826"/>
          </a:xfrm>
          <a:prstGeom prst="line">
            <a:avLst/>
          </a:prstGeom>
          <a:ln w="12700" cap="rnd">
            <a:solidFill>
              <a:schemeClr val="bg2">
                <a:lumMod val="25000"/>
              </a:schemeClr>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1" name="Content Placeholder 6">
            <a:extLst>
              <a:ext uri="{FF2B5EF4-FFF2-40B4-BE49-F238E27FC236}">
                <a16:creationId xmlns:a16="http://schemas.microsoft.com/office/drawing/2014/main" id="{9582A79B-1E98-476B-82DC-5E74E8D979A4}"/>
              </a:ext>
            </a:extLst>
          </p:cNvPr>
          <p:cNvSpPr txBox="1">
            <a:spLocks/>
          </p:cNvSpPr>
          <p:nvPr/>
        </p:nvSpPr>
        <p:spPr>
          <a:xfrm>
            <a:off x="572997" y="2839778"/>
            <a:ext cx="2173363" cy="1608779"/>
          </a:xfrm>
          <a:prstGeom prst="rect">
            <a:avLst/>
          </a:prstGeom>
        </p:spPr>
        <p:txBody>
          <a:bodyPr vert="horz" lIns="0" tIns="0" rIns="0" bIns="0" rtlCol="0" anchor="t">
            <a:noAutofit/>
          </a:bodyPr>
          <a:lstStyle>
            <a:lvl1pPr marL="0" indent="0" algn="l" defTabSz="1219170" rtl="0" eaLnBrk="1" latinLnBrk="0" hangingPunct="1">
              <a:lnSpc>
                <a:spcPct val="100000"/>
              </a:lnSpc>
              <a:spcBef>
                <a:spcPts val="800"/>
              </a:spcBef>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1pPr>
            <a:lvl2pPr marL="304792" indent="-304792" algn="l" defTabSz="1219170" rtl="0" eaLnBrk="1" latinLnBrk="0" hangingPunct="1">
              <a:lnSpc>
                <a:spcPct val="100000"/>
              </a:lnSpc>
              <a:spcBef>
                <a:spcPts val="800"/>
              </a:spcBef>
              <a:buClrTx/>
              <a:buSzPct val="12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2pPr>
            <a:lvl3pPr marL="609585"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914377" indent="-304792" algn="l" defTabSz="1219170" rtl="0" eaLnBrk="1" latinLnBrk="0" hangingPunct="1">
              <a:lnSpc>
                <a:spcPct val="100000"/>
              </a:lnSpc>
              <a:spcBef>
                <a:spcPts val="533"/>
              </a:spcBef>
              <a:buClrTx/>
              <a:buSzPct val="10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4pPr>
            <a:lvl5pPr marL="1219170" indent="-304792" algn="l" defTabSz="1219170" rtl="0" eaLnBrk="1" latinLnBrk="0" hangingPunct="1">
              <a:lnSpc>
                <a:spcPct val="100000"/>
              </a:lnSpc>
              <a:spcBef>
                <a:spcPts val="533"/>
              </a:spcBef>
              <a:buClrTx/>
              <a:buSzPct val="100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1523962" indent="-304792" algn="l" defTabSz="1219170" rtl="0" eaLnBrk="1" latinLnBrk="0" hangingPunct="1">
              <a:lnSpc>
                <a:spcPct val="100000"/>
              </a:lnSpc>
              <a:spcBef>
                <a:spcPts val="533"/>
              </a:spcBef>
              <a:buClr>
                <a:schemeClr val="accent2"/>
              </a:buClr>
              <a:buSzPct val="125000"/>
              <a:buFont typeface="Arial" panose="020B0604020202020204" pitchFamily="34" charset="0"/>
              <a:buChar char="•"/>
              <a:defRPr sz="2133" kern="1200">
                <a:solidFill>
                  <a:schemeClr val="tx2"/>
                </a:solidFill>
                <a:latin typeface="Arial" panose="020B0604020202020204" pitchFamily="34" charset="0"/>
                <a:ea typeface="+mn-ea"/>
                <a:cs typeface="Arial" panose="020B0604020202020204" pitchFamily="34" charset="0"/>
              </a:defRPr>
            </a:lvl6pPr>
            <a:lvl7pPr marL="1828754" indent="-304792" algn="l" defTabSz="1219170" rtl="0" eaLnBrk="1" latinLnBrk="0" hangingPunct="1">
              <a:lnSpc>
                <a:spcPct val="100000"/>
              </a:lnSpc>
              <a:spcBef>
                <a:spcPts val="533"/>
              </a:spcBef>
              <a:buClr>
                <a:schemeClr val="accent2"/>
              </a:buClr>
              <a:buSzPct val="90000"/>
              <a:buFont typeface="Arial" panose="020B0604020202020204" pitchFamily="34" charset="0"/>
              <a:buChar char="–"/>
              <a:defRPr sz="2133" kern="1200">
                <a:solidFill>
                  <a:schemeClr val="tx2"/>
                </a:solidFill>
                <a:latin typeface="+mn-lt"/>
                <a:ea typeface="+mn-ea"/>
                <a:cs typeface="+mn-cs"/>
              </a:defRPr>
            </a:lvl7pPr>
            <a:lvl8pPr marL="2133547" indent="-304792" algn="l" defTabSz="1219170" rtl="0" eaLnBrk="1" latinLnBrk="0" hangingPunct="1">
              <a:lnSpc>
                <a:spcPct val="100000"/>
              </a:lnSpc>
              <a:spcBef>
                <a:spcPts val="533"/>
              </a:spcBef>
              <a:buClr>
                <a:schemeClr val="accent2"/>
              </a:buClr>
              <a:buSzPct val="90000"/>
              <a:buFont typeface="Courier New" panose="02070309020205020404" pitchFamily="49" charset="0"/>
              <a:buChar char="o"/>
              <a:defRPr sz="2133" kern="1200">
                <a:solidFill>
                  <a:schemeClr val="tx2"/>
                </a:solidFill>
                <a:latin typeface="+mn-lt"/>
                <a:ea typeface="+mn-ea"/>
                <a:cs typeface="+mn-cs"/>
              </a:defRPr>
            </a:lvl8pPr>
            <a:lvl9pPr marL="2133547" indent="-304792" algn="l" defTabSz="1219170" rtl="0" eaLnBrk="1" latinLnBrk="0" hangingPunct="1">
              <a:lnSpc>
                <a:spcPct val="100000"/>
              </a:lnSpc>
              <a:spcBef>
                <a:spcPts val="533"/>
              </a:spcBef>
              <a:buClrTx/>
              <a:buSzPct val="90000"/>
              <a:buFont typeface="Courier New" panose="02070309020205020404" pitchFamily="49" charset="0"/>
              <a:buChar char="o"/>
              <a:defRPr sz="2133" kern="1200">
                <a:solidFill>
                  <a:schemeClr val="tx2"/>
                </a:solidFill>
                <a:latin typeface="+mn-lt"/>
                <a:ea typeface="+mn-ea"/>
                <a:cs typeface="+mn-cs"/>
              </a:defRPr>
            </a:lvl9pPr>
          </a:lstStyle>
          <a:p>
            <a:pPr>
              <a:lnSpc>
                <a:spcPts val="1480"/>
              </a:lnSpc>
              <a:buSzPct val="100000"/>
            </a:pPr>
            <a:r>
              <a:rPr lang="en-US" sz="1400" b="1">
                <a:solidFill>
                  <a:srgbClr val="2F8EA9"/>
                </a:solidFill>
              </a:rPr>
              <a:t>Legacy systems</a:t>
            </a:r>
          </a:p>
          <a:p>
            <a:pPr>
              <a:buSzPct val="100000"/>
            </a:pPr>
            <a:r>
              <a:rPr lang="en-US" sz="1000">
                <a:solidFill>
                  <a:schemeClr val="bg1"/>
                </a:solidFill>
                <a:ea typeface="Arial"/>
              </a:rPr>
              <a:t>Increasing complexity in the cyber landscape, cloud adoption and speed </a:t>
            </a:r>
            <a:br>
              <a:rPr lang="en-US" sz="1000">
                <a:solidFill>
                  <a:schemeClr val="bg1"/>
                </a:solidFill>
                <a:ea typeface="Arial"/>
              </a:rPr>
            </a:br>
            <a:r>
              <a:rPr lang="en-US" sz="1000">
                <a:solidFill>
                  <a:schemeClr val="bg1"/>
                </a:solidFill>
                <a:ea typeface="Arial"/>
              </a:rPr>
              <a:t>of innovation </a:t>
            </a:r>
            <a:r>
              <a:rPr lang="en-US" sz="1000">
                <a:solidFill>
                  <a:schemeClr val="bg1"/>
                </a:solidFill>
              </a:rPr>
              <a:t>require more regular </a:t>
            </a:r>
            <a:br>
              <a:rPr lang="en-US" sz="1000">
                <a:solidFill>
                  <a:schemeClr val="bg1"/>
                </a:solidFill>
              </a:rPr>
            </a:br>
            <a:r>
              <a:rPr lang="en-US" sz="1000">
                <a:solidFill>
                  <a:schemeClr val="bg1"/>
                </a:solidFill>
              </a:rPr>
              <a:t>system upgrades and business process reengineering. </a:t>
            </a:r>
            <a:r>
              <a:rPr lang="en-US" sz="1000">
                <a:solidFill>
                  <a:schemeClr val="bg1"/>
                </a:solidFill>
                <a:ea typeface="Arial"/>
              </a:rPr>
              <a:t>Organizations find it difficult to develop the right cyber capabilities in a cost-effective way that enables value.</a:t>
            </a:r>
            <a:endParaRPr lang="en-US" sz="1000">
              <a:solidFill>
                <a:schemeClr val="bg1"/>
              </a:solidFill>
            </a:endParaRPr>
          </a:p>
        </p:txBody>
      </p:sp>
      <p:sp>
        <p:nvSpPr>
          <p:cNvPr id="13" name="Oval 12">
            <a:extLst>
              <a:ext uri="{FF2B5EF4-FFF2-40B4-BE49-F238E27FC236}">
                <a16:creationId xmlns:a16="http://schemas.microsoft.com/office/drawing/2014/main" id="{A72A489A-C272-5ABB-B8A4-326BD2DB5350}"/>
              </a:ext>
            </a:extLst>
          </p:cNvPr>
          <p:cNvSpPr/>
          <p:nvPr/>
        </p:nvSpPr>
        <p:spPr>
          <a:xfrm>
            <a:off x="572994" y="1824389"/>
            <a:ext cx="900000" cy="900000"/>
          </a:xfrm>
          <a:prstGeom prst="ellipse">
            <a:avLst/>
          </a:prstGeom>
          <a:solidFill>
            <a:srgbClr val="2F8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3" name="Graphic 30">
            <a:extLst>
              <a:ext uri="{FF2B5EF4-FFF2-40B4-BE49-F238E27FC236}">
                <a16:creationId xmlns:a16="http://schemas.microsoft.com/office/drawing/2014/main" id="{AA3A3810-D1C5-8800-E541-879CD45F1069}"/>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819419" y="2040232"/>
            <a:ext cx="468314" cy="468314"/>
          </a:xfrm>
          <a:prstGeom prst="rect">
            <a:avLst/>
          </a:prstGeom>
        </p:spPr>
      </p:pic>
      <p:pic>
        <p:nvPicPr>
          <p:cNvPr id="10" name="Graphic 30">
            <a:extLst>
              <a:ext uri="{FF2B5EF4-FFF2-40B4-BE49-F238E27FC236}">
                <a16:creationId xmlns:a16="http://schemas.microsoft.com/office/drawing/2014/main" id="{3217FDF7-8A50-BEF9-9FCC-63078D2F4F57}"/>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84290" y="2023043"/>
            <a:ext cx="468314" cy="468314"/>
          </a:xfrm>
          <a:prstGeom prst="rect">
            <a:avLst/>
          </a:prstGeom>
        </p:spPr>
      </p:pic>
    </p:spTree>
    <p:extLst>
      <p:ext uri="{BB962C8B-B14F-4D97-AF65-F5344CB8AC3E}">
        <p14:creationId xmlns:p14="http://schemas.microsoft.com/office/powerpoint/2010/main" val="1551000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01212A-B40F-9E7B-D9E2-F72465D20F65}"/>
              </a:ext>
            </a:extLst>
          </p:cNvPr>
          <p:cNvSpPr/>
          <p:nvPr/>
        </p:nvSpPr>
        <p:spPr>
          <a:xfrm>
            <a:off x="0" y="-2"/>
            <a:ext cx="9143999" cy="4884739"/>
          </a:xfrm>
          <a:prstGeom prst="rect">
            <a:avLst/>
          </a:prstGeom>
          <a:solidFill>
            <a:schemeClr val="bg2">
              <a:lumMod val="10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4021048-783D-E7BE-55D7-FC23F7FEF6D1}"/>
              </a:ext>
            </a:extLst>
          </p:cNvPr>
          <p:cNvSpPr txBox="1">
            <a:spLocks/>
          </p:cNvSpPr>
          <p:nvPr/>
        </p:nvSpPr>
        <p:spPr>
          <a:xfrm>
            <a:off x="2196315" y="0"/>
            <a:ext cx="5535263" cy="4892040"/>
          </a:xfrm>
          <a:prstGeom prst="rect">
            <a:avLst/>
          </a:prstGeom>
        </p:spPr>
        <p:txBody>
          <a:bodyPr lIns="91440" tIns="45720" rIns="91440" bIns="45720" anchor="ctr"/>
          <a:lstStyle>
            <a:lvl1pPr marL="0" algn="l" defTabSz="457200" rtl="0" eaLnBrk="1" latinLnBrk="0" hangingPunct="1">
              <a:lnSpc>
                <a:spcPct val="100000"/>
              </a:lnSpc>
              <a:spcBef>
                <a:spcPct val="0"/>
              </a:spcBef>
              <a:buNone/>
              <a:tabLst>
                <a:tab pos="457200" algn="l"/>
              </a:tabLst>
              <a:defRPr lang="en-US" sz="2400" b="1" u="none" kern="1200" dirty="0">
                <a:solidFill>
                  <a:schemeClr val="tx2"/>
                </a:solidFill>
                <a:latin typeface="Arial" panose="020B0604020202020204" pitchFamily="34" charset="0"/>
                <a:ea typeface="+mn-ea"/>
                <a:cs typeface="Arial" panose="020B0604020202020204" pitchFamily="34" charset="0"/>
              </a:defRPr>
            </a:lvl1pPr>
          </a:lstStyle>
          <a:p>
            <a:r>
              <a:rPr lang="en-US" sz="3200">
                <a:solidFill>
                  <a:schemeClr val="bg1"/>
                </a:solidFill>
                <a:latin typeface="Arial"/>
                <a:cs typeface="Arial"/>
              </a:rPr>
              <a:t>In the business of the future, proven cyber resilience will drive </a:t>
            </a:r>
            <a:br>
              <a:rPr lang="en-US" sz="3200">
                <a:solidFill>
                  <a:schemeClr val="bg1"/>
                </a:solidFill>
                <a:latin typeface="Arial"/>
                <a:cs typeface="Arial"/>
              </a:rPr>
            </a:br>
            <a:r>
              <a:rPr lang="en-US" sz="3200">
                <a:solidFill>
                  <a:schemeClr val="bg1"/>
                </a:solidFill>
                <a:latin typeface="Arial"/>
                <a:cs typeface="Arial"/>
              </a:rPr>
              <a:t>long-term growth.</a:t>
            </a:r>
          </a:p>
          <a:p>
            <a:br>
              <a:rPr lang="en-US" sz="1400" b="0"/>
            </a:br>
            <a:r>
              <a:rPr lang="en-US" sz="1400" b="0">
                <a:solidFill>
                  <a:schemeClr val="bg2">
                    <a:lumMod val="75000"/>
                  </a:schemeClr>
                </a:solidFill>
                <a:latin typeface="Arial"/>
                <a:cs typeface="Arial"/>
              </a:rPr>
              <a:t>Success relies on instilling a cybersecurity mindset within the entire organization and understanding where to concentrate resources to enable the business and protect against the greatest threats.</a:t>
            </a:r>
          </a:p>
          <a:p>
            <a:r>
              <a:rPr lang="en-US" sz="1400" b="0">
                <a:solidFill>
                  <a:schemeClr val="bg2">
                    <a:lumMod val="75000"/>
                  </a:schemeClr>
                </a:solidFill>
                <a:latin typeface="Arial"/>
                <a:cs typeface="Arial"/>
              </a:rPr>
              <a:t> </a:t>
            </a:r>
            <a:endParaRPr lang="en-US" sz="1400" b="0">
              <a:solidFill>
                <a:schemeClr val="bg2">
                  <a:lumMod val="75000"/>
                </a:schemeClr>
              </a:solidFill>
            </a:endParaRPr>
          </a:p>
          <a:p>
            <a:endParaRPr lang="en-US" sz="1400" b="0">
              <a:solidFill>
                <a:schemeClr val="accent1"/>
              </a:solidFill>
            </a:endParaRPr>
          </a:p>
        </p:txBody>
      </p:sp>
      <p:sp>
        <p:nvSpPr>
          <p:cNvPr id="6" name="Freeform 5">
            <a:extLst>
              <a:ext uri="{FF2B5EF4-FFF2-40B4-BE49-F238E27FC236}">
                <a16:creationId xmlns:a16="http://schemas.microsoft.com/office/drawing/2014/main" id="{804B07D1-B176-5230-192C-41DD36D440DC}"/>
              </a:ext>
            </a:extLst>
          </p:cNvPr>
          <p:cNvSpPr/>
          <p:nvPr/>
        </p:nvSpPr>
        <p:spPr>
          <a:xfrm>
            <a:off x="4685161" y="4019633"/>
            <a:ext cx="1347130" cy="865276"/>
          </a:xfrm>
          <a:custGeom>
            <a:avLst/>
            <a:gdLst>
              <a:gd name="connsiteX0" fmla="*/ 595050 w 1190100"/>
              <a:gd name="connsiteY0" fmla="*/ 0 h 764414"/>
              <a:gd name="connsiteX1" fmla="*/ 1190100 w 1190100"/>
              <a:gd name="connsiteY1" fmla="*/ 595050 h 764414"/>
              <a:gd name="connsiteX2" fmla="*/ 1178011 w 1190100"/>
              <a:gd name="connsiteY2" fmla="*/ 714973 h 764414"/>
              <a:gd name="connsiteX3" fmla="*/ 1162664 w 1190100"/>
              <a:gd name="connsiteY3" fmla="*/ 764414 h 764414"/>
              <a:gd name="connsiteX4" fmla="*/ 27437 w 1190100"/>
              <a:gd name="connsiteY4" fmla="*/ 764414 h 764414"/>
              <a:gd name="connsiteX5" fmla="*/ 12089 w 1190100"/>
              <a:gd name="connsiteY5" fmla="*/ 714973 h 764414"/>
              <a:gd name="connsiteX6" fmla="*/ 0 w 1190100"/>
              <a:gd name="connsiteY6" fmla="*/ 595050 h 764414"/>
              <a:gd name="connsiteX7" fmla="*/ 595050 w 1190100"/>
              <a:gd name="connsiteY7" fmla="*/ 0 h 76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100" h="764414">
                <a:moveTo>
                  <a:pt x="595050" y="0"/>
                </a:moveTo>
                <a:cubicBezTo>
                  <a:pt x="923687" y="0"/>
                  <a:pt x="1190100" y="266413"/>
                  <a:pt x="1190100" y="595050"/>
                </a:cubicBezTo>
                <a:cubicBezTo>
                  <a:pt x="1190100" y="636130"/>
                  <a:pt x="1185938" y="676237"/>
                  <a:pt x="1178011" y="714973"/>
                </a:cubicBezTo>
                <a:lnTo>
                  <a:pt x="1162664" y="764414"/>
                </a:lnTo>
                <a:lnTo>
                  <a:pt x="27437" y="764414"/>
                </a:lnTo>
                <a:lnTo>
                  <a:pt x="12089" y="714973"/>
                </a:lnTo>
                <a:cubicBezTo>
                  <a:pt x="4163" y="676237"/>
                  <a:pt x="0" y="636130"/>
                  <a:pt x="0" y="595050"/>
                </a:cubicBezTo>
                <a:cubicBezTo>
                  <a:pt x="0" y="266413"/>
                  <a:pt x="266413" y="0"/>
                  <a:pt x="595050" y="0"/>
                </a:cubicBezTo>
                <a:close/>
              </a:path>
            </a:pathLst>
          </a:custGeom>
          <a:solidFill>
            <a:srgbClr val="2F8EA9"/>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a:solidFill>
                <a:schemeClr val="accent1"/>
              </a:solidFill>
            </a:endParaRPr>
          </a:p>
        </p:txBody>
      </p:sp>
      <p:sp>
        <p:nvSpPr>
          <p:cNvPr id="7" name="Freeform 6">
            <a:extLst>
              <a:ext uri="{FF2B5EF4-FFF2-40B4-BE49-F238E27FC236}">
                <a16:creationId xmlns:a16="http://schemas.microsoft.com/office/drawing/2014/main" id="{907350F9-AEC1-C1BB-529D-4254DE5DBCDF}"/>
              </a:ext>
            </a:extLst>
          </p:cNvPr>
          <p:cNvSpPr/>
          <p:nvPr/>
        </p:nvSpPr>
        <p:spPr>
          <a:xfrm>
            <a:off x="0" y="505715"/>
            <a:ext cx="1952069" cy="3525392"/>
          </a:xfrm>
          <a:custGeom>
            <a:avLst/>
            <a:gdLst>
              <a:gd name="connsiteX0" fmla="*/ 189373 w 1952069"/>
              <a:gd name="connsiteY0" fmla="*/ 0 h 3525392"/>
              <a:gd name="connsiteX1" fmla="*/ 1952069 w 1952069"/>
              <a:gd name="connsiteY1" fmla="*/ 1762696 h 3525392"/>
              <a:gd name="connsiteX2" fmla="*/ 189373 w 1952069"/>
              <a:gd name="connsiteY2" fmla="*/ 3525392 h 3525392"/>
              <a:gd name="connsiteX3" fmla="*/ 9148 w 1952069"/>
              <a:gd name="connsiteY3" fmla="*/ 3516291 h 3525392"/>
              <a:gd name="connsiteX4" fmla="*/ 0 w 1952069"/>
              <a:gd name="connsiteY4" fmla="*/ 3514895 h 3525392"/>
              <a:gd name="connsiteX5" fmla="*/ 0 w 1952069"/>
              <a:gd name="connsiteY5" fmla="*/ 10497 h 3525392"/>
              <a:gd name="connsiteX6" fmla="*/ 9148 w 1952069"/>
              <a:gd name="connsiteY6" fmla="*/ 9101 h 3525392"/>
              <a:gd name="connsiteX7" fmla="*/ 189373 w 1952069"/>
              <a:gd name="connsiteY7" fmla="*/ 0 h 352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2069" h="3525392">
                <a:moveTo>
                  <a:pt x="189373" y="0"/>
                </a:moveTo>
                <a:cubicBezTo>
                  <a:pt x="1162883" y="0"/>
                  <a:pt x="1952069" y="789186"/>
                  <a:pt x="1952069" y="1762696"/>
                </a:cubicBezTo>
                <a:cubicBezTo>
                  <a:pt x="1952069" y="2736206"/>
                  <a:pt x="1162883" y="3525392"/>
                  <a:pt x="189373" y="3525392"/>
                </a:cubicBezTo>
                <a:cubicBezTo>
                  <a:pt x="128529" y="3525392"/>
                  <a:pt x="68404" y="3522309"/>
                  <a:pt x="9148" y="3516291"/>
                </a:cubicBezTo>
                <a:lnTo>
                  <a:pt x="0" y="3514895"/>
                </a:lnTo>
                <a:lnTo>
                  <a:pt x="0" y="10497"/>
                </a:lnTo>
                <a:lnTo>
                  <a:pt x="9148" y="9101"/>
                </a:lnTo>
                <a:cubicBezTo>
                  <a:pt x="68404" y="3083"/>
                  <a:pt x="128529" y="0"/>
                  <a:pt x="189373"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CEF5DE93-A737-89EF-76FB-CB7EF89E21AC}"/>
              </a:ext>
            </a:extLst>
          </p:cNvPr>
          <p:cNvSpPr/>
          <p:nvPr/>
        </p:nvSpPr>
        <p:spPr>
          <a:xfrm>
            <a:off x="6703437" y="-7305"/>
            <a:ext cx="2440563" cy="1700911"/>
          </a:xfrm>
          <a:custGeom>
            <a:avLst/>
            <a:gdLst>
              <a:gd name="connsiteX0" fmla="*/ 50046 w 2440563"/>
              <a:gd name="connsiteY0" fmla="*/ 0 h 1693606"/>
              <a:gd name="connsiteX1" fmla="*/ 2440563 w 2440563"/>
              <a:gd name="connsiteY1" fmla="*/ 0 h 1693606"/>
              <a:gd name="connsiteX2" fmla="*/ 2440563 w 2440563"/>
              <a:gd name="connsiteY2" fmla="*/ 1107669 h 1693606"/>
              <a:gd name="connsiteX3" fmla="*/ 2365792 w 2440563"/>
              <a:gd name="connsiteY3" fmla="*/ 1207658 h 1693606"/>
              <a:gd name="connsiteX4" fmla="*/ 1335362 w 2440563"/>
              <a:gd name="connsiteY4" fmla="*/ 1693606 h 1693606"/>
              <a:gd name="connsiteX5" fmla="*/ 0 w 2440563"/>
              <a:gd name="connsiteY5" fmla="*/ 358244 h 1693606"/>
              <a:gd name="connsiteX6" fmla="*/ 27130 w 2440563"/>
              <a:gd name="connsiteY6" fmla="*/ 89122 h 1693606"/>
              <a:gd name="connsiteX7" fmla="*/ 50046 w 2440563"/>
              <a:gd name="connsiteY7" fmla="*/ 0 h 169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0563" h="1693606">
                <a:moveTo>
                  <a:pt x="50046" y="0"/>
                </a:moveTo>
                <a:lnTo>
                  <a:pt x="2440563" y="0"/>
                </a:lnTo>
                <a:lnTo>
                  <a:pt x="2440563" y="1107669"/>
                </a:lnTo>
                <a:lnTo>
                  <a:pt x="2365792" y="1207658"/>
                </a:lnTo>
                <a:cubicBezTo>
                  <a:pt x="2120867" y="1504439"/>
                  <a:pt x="1750206" y="1693606"/>
                  <a:pt x="1335362" y="1693606"/>
                </a:cubicBezTo>
                <a:cubicBezTo>
                  <a:pt x="597862" y="1693606"/>
                  <a:pt x="0" y="1095744"/>
                  <a:pt x="0" y="358244"/>
                </a:cubicBezTo>
                <a:cubicBezTo>
                  <a:pt x="0" y="266057"/>
                  <a:pt x="9342" y="176051"/>
                  <a:pt x="27130" y="89122"/>
                </a:cubicBezTo>
                <a:lnTo>
                  <a:pt x="50046" y="0"/>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864504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098B67-8B7D-525B-4836-0FDC1BB3BC3F}"/>
              </a:ext>
            </a:extLst>
          </p:cNvPr>
          <p:cNvSpPr/>
          <p:nvPr/>
        </p:nvSpPr>
        <p:spPr>
          <a:xfrm>
            <a:off x="1029903" y="1508833"/>
            <a:ext cx="7084191" cy="2395510"/>
          </a:xfrm>
          <a:prstGeom prst="rect">
            <a:avLst/>
          </a:prstGeom>
          <a:noFill/>
          <a:ln w="6350">
            <a:solidFill>
              <a:srgbClr val="2F8EA9"/>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317B22"/>
              </a:solidFill>
              <a:effectLst/>
              <a:uLnTx/>
              <a:uFillTx/>
              <a:latin typeface="Arial" panose="020B0604020202020204" pitchFamily="34" charset="0"/>
              <a:ea typeface="+mn-ea"/>
              <a:cs typeface="Arial" panose="020B0604020202020204" pitchFamily="34" charset="0"/>
            </a:endParaRPr>
          </a:p>
        </p:txBody>
      </p:sp>
      <p:sp>
        <p:nvSpPr>
          <p:cNvPr id="14" name="Title 2">
            <a:extLst>
              <a:ext uri="{FF2B5EF4-FFF2-40B4-BE49-F238E27FC236}">
                <a16:creationId xmlns:a16="http://schemas.microsoft.com/office/drawing/2014/main" id="{960AE9C9-CD5B-4F48-9DF8-C82250DD8836}"/>
              </a:ext>
            </a:extLst>
          </p:cNvPr>
          <p:cNvSpPr txBox="1">
            <a:spLocks/>
          </p:cNvSpPr>
          <p:nvPr/>
        </p:nvSpPr>
        <p:spPr>
          <a:xfrm>
            <a:off x="469480" y="363635"/>
            <a:ext cx="8074276" cy="985458"/>
          </a:xfrm>
          <a:prstGeom prst="rect">
            <a:avLst/>
          </a:prstGeom>
        </p:spPr>
        <p:txBody>
          <a:bodyPr/>
          <a:lstStyle>
            <a:lvl1pPr marL="0" algn="l" defTabSz="457200" rtl="0" eaLnBrk="1" latinLnBrk="0" hangingPunct="1">
              <a:lnSpc>
                <a:spcPct val="100000"/>
              </a:lnSpc>
              <a:spcBef>
                <a:spcPct val="0"/>
              </a:spcBef>
              <a:buNone/>
              <a:tabLst>
                <a:tab pos="457200" algn="l"/>
              </a:tabLst>
              <a:defRPr lang="en-US" sz="2400" b="1" u="none" kern="1200" dirty="0">
                <a:solidFill>
                  <a:schemeClr val="tx2"/>
                </a:solidFill>
                <a:latin typeface="Arial" panose="020B0604020202020204" pitchFamily="34" charset="0"/>
                <a:ea typeface="+mn-ea"/>
                <a:cs typeface="Arial" panose="020B0604020202020204" pitchFamily="34" charset="0"/>
              </a:defRPr>
            </a:lvl1pPr>
          </a:lstStyle>
          <a:p>
            <a:pPr marL="0" marR="0" lvl="0" indent="0" algn="l" defTabSz="457200" rtl="0" eaLnBrk="1" fontAlgn="auto" latinLnBrk="0" hangingPunct="1">
              <a:lnSpc>
                <a:spcPct val="100000"/>
              </a:lnSpc>
              <a:spcBef>
                <a:spcPct val="0"/>
              </a:spcBef>
              <a:spcAft>
                <a:spcPts val="0"/>
              </a:spcAft>
              <a:buClrTx/>
              <a:buSzTx/>
              <a:buFontTx/>
              <a:buNone/>
              <a:tabLst>
                <a:tab pos="457200" algn="l"/>
              </a:tabLst>
              <a:defRPr/>
            </a:pPr>
            <a:r>
              <a:rPr kumimoji="0" lang="en-GB" sz="3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Capabilities of a cyber-resilient business</a:t>
            </a:r>
          </a:p>
        </p:txBody>
      </p:sp>
      <p:sp>
        <p:nvSpPr>
          <p:cNvPr id="40" name="Rectangle 39">
            <a:extLst>
              <a:ext uri="{FF2B5EF4-FFF2-40B4-BE49-F238E27FC236}">
                <a16:creationId xmlns:a16="http://schemas.microsoft.com/office/drawing/2014/main" id="{A584B552-E1BC-F127-F758-C759B8E927BE}"/>
              </a:ext>
            </a:extLst>
          </p:cNvPr>
          <p:cNvSpPr/>
          <p:nvPr/>
        </p:nvSpPr>
        <p:spPr>
          <a:xfrm>
            <a:off x="1655485" y="1715657"/>
            <a:ext cx="1697255" cy="705600"/>
          </a:xfrm>
          <a:prstGeom prst="rect">
            <a:avLst/>
          </a:prstGeom>
          <a:solidFill>
            <a:schemeClr val="bg2">
              <a:lumMod val="10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Digitally enabled</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Building the business in cloud and leveraging automation</a:t>
            </a:r>
          </a:p>
        </p:txBody>
      </p:sp>
      <p:sp>
        <p:nvSpPr>
          <p:cNvPr id="44" name="Rectangle 43">
            <a:extLst>
              <a:ext uri="{FF2B5EF4-FFF2-40B4-BE49-F238E27FC236}">
                <a16:creationId xmlns:a16="http://schemas.microsoft.com/office/drawing/2014/main" id="{E9A5DF35-23B3-BC20-37E5-E63F02A8CBBA}"/>
              </a:ext>
            </a:extLst>
          </p:cNvPr>
          <p:cNvSpPr/>
          <p:nvPr/>
        </p:nvSpPr>
        <p:spPr>
          <a:xfrm>
            <a:off x="357224" y="2692548"/>
            <a:ext cx="1346400" cy="705600"/>
          </a:xfrm>
          <a:prstGeom prst="rect">
            <a:avLst/>
          </a:prstGeom>
          <a:solidFill>
            <a:schemeClr val="bg2">
              <a:lumMod val="10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Strategy led</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Always looking ahead to mitigate future risks</a:t>
            </a:r>
          </a:p>
        </p:txBody>
      </p:sp>
      <p:pic>
        <p:nvPicPr>
          <p:cNvPr id="84" name="Graphic 83">
            <a:extLst>
              <a:ext uri="{FF2B5EF4-FFF2-40B4-BE49-F238E27FC236}">
                <a16:creationId xmlns:a16="http://schemas.microsoft.com/office/drawing/2014/main" id="{C002956E-9B17-4748-A636-1415F20B6E3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222432" y="1169224"/>
            <a:ext cx="551720" cy="551720"/>
          </a:xfrm>
          <a:prstGeom prst="rect">
            <a:avLst/>
          </a:prstGeom>
        </p:spPr>
      </p:pic>
      <p:pic>
        <p:nvPicPr>
          <p:cNvPr id="85" name="Graphic 84">
            <a:extLst>
              <a:ext uri="{FF2B5EF4-FFF2-40B4-BE49-F238E27FC236}">
                <a16:creationId xmlns:a16="http://schemas.microsoft.com/office/drawing/2014/main" id="{76C13C90-F118-4DA9-85DD-91FE535B145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392762" y="1175603"/>
            <a:ext cx="584493" cy="584493"/>
          </a:xfrm>
          <a:prstGeom prst="rect">
            <a:avLst/>
          </a:prstGeom>
        </p:spPr>
      </p:pic>
      <p:grpSp>
        <p:nvGrpSpPr>
          <p:cNvPr id="13" name="Group 12">
            <a:extLst>
              <a:ext uri="{FF2B5EF4-FFF2-40B4-BE49-F238E27FC236}">
                <a16:creationId xmlns:a16="http://schemas.microsoft.com/office/drawing/2014/main" id="{F3101A38-9D83-B476-289C-0A7D0A5E717B}"/>
              </a:ext>
            </a:extLst>
          </p:cNvPr>
          <p:cNvGrpSpPr/>
          <p:nvPr/>
        </p:nvGrpSpPr>
        <p:grpSpPr>
          <a:xfrm>
            <a:off x="779008" y="2180465"/>
            <a:ext cx="542065" cy="542066"/>
            <a:chOff x="1355691" y="2140069"/>
            <a:chExt cx="648671" cy="648671"/>
          </a:xfrm>
        </p:grpSpPr>
        <p:sp>
          <p:nvSpPr>
            <p:cNvPr id="15" name="Rectangle 11">
              <a:extLst>
                <a:ext uri="{FF2B5EF4-FFF2-40B4-BE49-F238E27FC236}">
                  <a16:creationId xmlns:a16="http://schemas.microsoft.com/office/drawing/2014/main" id="{CB3382A7-7006-835B-E261-41BB52A24A12}"/>
                </a:ext>
              </a:extLst>
            </p:cNvPr>
            <p:cNvSpPr/>
            <p:nvPr/>
          </p:nvSpPr>
          <p:spPr>
            <a:xfrm>
              <a:off x="1440556" y="2221119"/>
              <a:ext cx="484683" cy="486205"/>
            </a:xfrm>
            <a:prstGeom prst="rect">
              <a:avLst/>
            </a:prstGeom>
            <a:solidFill>
              <a:schemeClr val="bg2">
                <a:lumMod val="10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17B22"/>
                </a:solidFill>
                <a:effectLst/>
                <a:uLnTx/>
                <a:uFillTx/>
                <a:latin typeface="Arial" panose="020B0604020202020204" pitchFamily="34" charset="0"/>
                <a:ea typeface="+mn-ea"/>
                <a:cs typeface="Arial" panose="020B0604020202020204" pitchFamily="34" charset="0"/>
              </a:endParaRPr>
            </a:p>
          </p:txBody>
        </p:sp>
        <p:pic>
          <p:nvPicPr>
            <p:cNvPr id="23" name="Graphic 87">
              <a:extLst>
                <a:ext uri="{FF2B5EF4-FFF2-40B4-BE49-F238E27FC236}">
                  <a16:creationId xmlns:a16="http://schemas.microsoft.com/office/drawing/2014/main" id="{BF604C52-6F63-4EF4-BC3D-592F4F7D9CE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55691" y="2140069"/>
              <a:ext cx="648671" cy="648671"/>
            </a:xfrm>
            <a:prstGeom prst="rect">
              <a:avLst/>
            </a:prstGeom>
          </p:spPr>
        </p:pic>
      </p:grpSp>
      <p:grpSp>
        <p:nvGrpSpPr>
          <p:cNvPr id="2" name="Group 1">
            <a:extLst>
              <a:ext uri="{FF2B5EF4-FFF2-40B4-BE49-F238E27FC236}">
                <a16:creationId xmlns:a16="http://schemas.microsoft.com/office/drawing/2014/main" id="{7219470E-3204-4BF9-EDA5-7BBA4AEC73CD}"/>
              </a:ext>
            </a:extLst>
          </p:cNvPr>
          <p:cNvGrpSpPr/>
          <p:nvPr/>
        </p:nvGrpSpPr>
        <p:grpSpPr>
          <a:xfrm>
            <a:off x="7820232" y="2305281"/>
            <a:ext cx="637968" cy="337965"/>
            <a:chOff x="7695357" y="3748842"/>
            <a:chExt cx="707172" cy="374626"/>
          </a:xfrm>
        </p:grpSpPr>
        <p:sp>
          <p:nvSpPr>
            <p:cNvPr id="32" name="Freeform: Shape 31">
              <a:extLst>
                <a:ext uri="{FF2B5EF4-FFF2-40B4-BE49-F238E27FC236}">
                  <a16:creationId xmlns:a16="http://schemas.microsoft.com/office/drawing/2014/main" id="{B897B75C-B0DB-48EC-81C5-0FE570AA2F48}"/>
                </a:ext>
              </a:extLst>
            </p:cNvPr>
            <p:cNvSpPr/>
            <p:nvPr/>
          </p:nvSpPr>
          <p:spPr>
            <a:xfrm>
              <a:off x="7695357" y="3748842"/>
              <a:ext cx="707172" cy="374626"/>
            </a:xfrm>
            <a:custGeom>
              <a:avLst/>
              <a:gdLst>
                <a:gd name="connsiteX0" fmla="*/ 0 w 707172"/>
                <a:gd name="connsiteY0" fmla="*/ 187313 h 374626"/>
                <a:gd name="connsiteX1" fmla="*/ 0 w 707172"/>
                <a:gd name="connsiteY1" fmla="*/ 187313 h 374626"/>
                <a:gd name="connsiteX2" fmla="*/ 0 w 707172"/>
                <a:gd name="connsiteY2" fmla="*/ 187313 h 374626"/>
                <a:gd name="connsiteX3" fmla="*/ 707173 w 707172"/>
                <a:gd name="connsiteY3" fmla="*/ 187313 h 374626"/>
                <a:gd name="connsiteX4" fmla="*/ 707173 w 707172"/>
                <a:gd name="connsiteY4" fmla="*/ 187313 h 374626"/>
                <a:gd name="connsiteX5" fmla="*/ 707173 w 707172"/>
                <a:gd name="connsiteY5" fmla="*/ 187313 h 374626"/>
                <a:gd name="connsiteX6" fmla="*/ 0 w 707172"/>
                <a:gd name="connsiteY6" fmla="*/ 187313 h 37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172" h="374626">
                  <a:moveTo>
                    <a:pt x="0" y="187313"/>
                  </a:moveTo>
                  <a:lnTo>
                    <a:pt x="0" y="187313"/>
                  </a:lnTo>
                  <a:cubicBezTo>
                    <a:pt x="0" y="187313"/>
                    <a:pt x="0" y="187313"/>
                    <a:pt x="0" y="187313"/>
                  </a:cubicBezTo>
                  <a:cubicBezTo>
                    <a:pt x="195283" y="-62438"/>
                    <a:pt x="511890" y="-62438"/>
                    <a:pt x="707173" y="187313"/>
                  </a:cubicBezTo>
                  <a:lnTo>
                    <a:pt x="707173" y="187313"/>
                  </a:lnTo>
                  <a:cubicBezTo>
                    <a:pt x="707173" y="187313"/>
                    <a:pt x="707173" y="187313"/>
                    <a:pt x="707173" y="187313"/>
                  </a:cubicBezTo>
                  <a:cubicBezTo>
                    <a:pt x="511890" y="437064"/>
                    <a:pt x="195283" y="437064"/>
                    <a:pt x="0" y="187313"/>
                  </a:cubicBezTo>
                  <a:close/>
                </a:path>
              </a:pathLst>
            </a:custGeom>
            <a:solidFill>
              <a:schemeClr val="bg2">
                <a:lumMod val="10000"/>
              </a:schemeClr>
            </a:solidFill>
            <a:ln w="12700" cap="flat">
              <a:solidFill>
                <a:schemeClr val="bg1"/>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2BDD6B1-C061-4B2C-9AAB-2562D108DB45}"/>
                </a:ext>
              </a:extLst>
            </p:cNvPr>
            <p:cNvSpPr/>
            <p:nvPr/>
          </p:nvSpPr>
          <p:spPr>
            <a:xfrm>
              <a:off x="7903028" y="3790239"/>
              <a:ext cx="291831" cy="291831"/>
            </a:xfrm>
            <a:custGeom>
              <a:avLst/>
              <a:gdLst>
                <a:gd name="connsiteX0" fmla="*/ 291832 w 291831"/>
                <a:gd name="connsiteY0" fmla="*/ 145916 h 291831"/>
                <a:gd name="connsiteX1" fmla="*/ 145916 w 291831"/>
                <a:gd name="connsiteY1" fmla="*/ 291832 h 291831"/>
                <a:gd name="connsiteX2" fmla="*/ 0 w 291831"/>
                <a:gd name="connsiteY2" fmla="*/ 145916 h 291831"/>
                <a:gd name="connsiteX3" fmla="*/ 145916 w 291831"/>
                <a:gd name="connsiteY3" fmla="*/ 0 h 291831"/>
                <a:gd name="connsiteX4" fmla="*/ 291832 w 291831"/>
                <a:gd name="connsiteY4" fmla="*/ 145916 h 291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831" h="291831">
                  <a:moveTo>
                    <a:pt x="291832" y="145916"/>
                  </a:moveTo>
                  <a:cubicBezTo>
                    <a:pt x="291832" y="226503"/>
                    <a:pt x="226503" y="291832"/>
                    <a:pt x="145916" y="291832"/>
                  </a:cubicBezTo>
                  <a:cubicBezTo>
                    <a:pt x="65329" y="291832"/>
                    <a:pt x="0" y="226503"/>
                    <a:pt x="0" y="145916"/>
                  </a:cubicBezTo>
                  <a:cubicBezTo>
                    <a:pt x="0" y="65329"/>
                    <a:pt x="65329" y="0"/>
                    <a:pt x="145916" y="0"/>
                  </a:cubicBezTo>
                  <a:cubicBezTo>
                    <a:pt x="226503" y="0"/>
                    <a:pt x="291832" y="65329"/>
                    <a:pt x="291832" y="145916"/>
                  </a:cubicBezTo>
                  <a:close/>
                </a:path>
              </a:pathLst>
            </a:custGeom>
            <a:noFill/>
            <a:ln w="12700" cap="flat">
              <a:solidFill>
                <a:schemeClr val="bg1"/>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DB5E303F-25FF-4CF9-81C8-8A2AE55BF30F}"/>
                </a:ext>
              </a:extLst>
            </p:cNvPr>
            <p:cNvSpPr/>
            <p:nvPr/>
          </p:nvSpPr>
          <p:spPr>
            <a:xfrm>
              <a:off x="7986460" y="3873672"/>
              <a:ext cx="124966" cy="124966"/>
            </a:xfrm>
            <a:custGeom>
              <a:avLst/>
              <a:gdLst>
                <a:gd name="connsiteX0" fmla="*/ 124967 w 124966"/>
                <a:gd name="connsiteY0" fmla="*/ 62483 h 124966"/>
                <a:gd name="connsiteX1" fmla="*/ 62483 w 124966"/>
                <a:gd name="connsiteY1" fmla="*/ 124967 h 124966"/>
                <a:gd name="connsiteX2" fmla="*/ 0 w 124966"/>
                <a:gd name="connsiteY2" fmla="*/ 62483 h 124966"/>
                <a:gd name="connsiteX3" fmla="*/ 62483 w 124966"/>
                <a:gd name="connsiteY3" fmla="*/ 0 h 124966"/>
                <a:gd name="connsiteX4" fmla="*/ 124967 w 124966"/>
                <a:gd name="connsiteY4" fmla="*/ 62483 h 124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66" h="124966">
                  <a:moveTo>
                    <a:pt x="124967" y="62483"/>
                  </a:moveTo>
                  <a:cubicBezTo>
                    <a:pt x="124967" y="96992"/>
                    <a:pt x="96992" y="124967"/>
                    <a:pt x="62483" y="124967"/>
                  </a:cubicBezTo>
                  <a:cubicBezTo>
                    <a:pt x="27975" y="124967"/>
                    <a:pt x="0" y="96992"/>
                    <a:pt x="0" y="62483"/>
                  </a:cubicBezTo>
                  <a:cubicBezTo>
                    <a:pt x="0" y="27975"/>
                    <a:pt x="27975" y="0"/>
                    <a:pt x="62483" y="0"/>
                  </a:cubicBezTo>
                  <a:cubicBezTo>
                    <a:pt x="96992" y="0"/>
                    <a:pt x="124967" y="27975"/>
                    <a:pt x="124967" y="62483"/>
                  </a:cubicBezTo>
                  <a:close/>
                </a:path>
              </a:pathLst>
            </a:custGeom>
            <a:noFill/>
            <a:ln w="12700" cap="flat">
              <a:solidFill>
                <a:schemeClr val="bg1"/>
              </a:solidFill>
              <a:prstDash val="solid"/>
              <a:miter/>
            </a:ln>
          </p:spPr>
          <p:txBody>
            <a:bodyPr rtlCol="0" anchor="ctr"/>
            <a:lstStyle/>
            <a:p>
              <a:endParaRPr lang="en-US"/>
            </a:p>
          </p:txBody>
        </p:sp>
      </p:grpSp>
      <p:sp>
        <p:nvSpPr>
          <p:cNvPr id="37" name="Rectangle 36">
            <a:extLst>
              <a:ext uri="{FF2B5EF4-FFF2-40B4-BE49-F238E27FC236}">
                <a16:creationId xmlns:a16="http://schemas.microsoft.com/office/drawing/2014/main" id="{1847F313-629D-44A8-AD8E-10E5C6CE7099}"/>
              </a:ext>
            </a:extLst>
          </p:cNvPr>
          <p:cNvSpPr/>
          <p:nvPr/>
        </p:nvSpPr>
        <p:spPr>
          <a:xfrm>
            <a:off x="7264923" y="2692548"/>
            <a:ext cx="1707124" cy="705600"/>
          </a:xfrm>
          <a:prstGeom prst="rect">
            <a:avLst/>
          </a:prstGeom>
          <a:solidFill>
            <a:schemeClr val="bg2">
              <a:lumMod val="10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Transparent</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Complying with regulations and sharing data and insights</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900"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8" name="Rectangle 37">
            <a:extLst>
              <a:ext uri="{FF2B5EF4-FFF2-40B4-BE49-F238E27FC236}">
                <a16:creationId xmlns:a16="http://schemas.microsoft.com/office/drawing/2014/main" id="{1BD46CE4-8391-4D94-A479-61240FDF3E7A}"/>
              </a:ext>
            </a:extLst>
          </p:cNvPr>
          <p:cNvSpPr/>
          <p:nvPr/>
        </p:nvSpPr>
        <p:spPr>
          <a:xfrm>
            <a:off x="5409303" y="4138904"/>
            <a:ext cx="1328754" cy="705600"/>
          </a:xfrm>
          <a:prstGeom prst="rect">
            <a:avLst/>
          </a:prstGeom>
          <a:solidFill>
            <a:schemeClr val="bg2">
              <a:lumMod val="10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Adaptable</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Responding to threats in an agile way</a:t>
            </a:r>
          </a:p>
        </p:txBody>
      </p:sp>
      <p:sp>
        <p:nvSpPr>
          <p:cNvPr id="39" name="Rectangle 38">
            <a:extLst>
              <a:ext uri="{FF2B5EF4-FFF2-40B4-BE49-F238E27FC236}">
                <a16:creationId xmlns:a16="http://schemas.microsoft.com/office/drawing/2014/main" id="{CF652620-F0F3-48C5-BB56-5AEAC01D2463}"/>
              </a:ext>
            </a:extLst>
          </p:cNvPr>
          <p:cNvSpPr/>
          <p:nvPr/>
        </p:nvSpPr>
        <p:spPr>
          <a:xfrm>
            <a:off x="2203933" y="4138904"/>
            <a:ext cx="1600839" cy="705600"/>
          </a:xfrm>
          <a:prstGeom prst="rect">
            <a:avLst/>
          </a:prstGeom>
          <a:solidFill>
            <a:schemeClr val="bg2">
              <a:lumMod val="10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Efficient</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Concentrating resources </a:t>
            </a:r>
            <a:br>
              <a:rPr kumimoji="0" lang="en-US" sz="900"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900"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on the most significant risks</a:t>
            </a:r>
          </a:p>
        </p:txBody>
      </p:sp>
      <p:sp>
        <p:nvSpPr>
          <p:cNvPr id="41" name="Rectangle 40">
            <a:extLst>
              <a:ext uri="{FF2B5EF4-FFF2-40B4-BE49-F238E27FC236}">
                <a16:creationId xmlns:a16="http://schemas.microsoft.com/office/drawing/2014/main" id="{A21FB263-52AF-4ED2-A323-0CC81EF5B00F}"/>
              </a:ext>
            </a:extLst>
          </p:cNvPr>
          <p:cNvSpPr/>
          <p:nvPr/>
        </p:nvSpPr>
        <p:spPr>
          <a:xfrm>
            <a:off x="5834247" y="1715657"/>
            <a:ext cx="1707124" cy="705600"/>
          </a:xfrm>
          <a:prstGeom prst="rect">
            <a:avLst/>
          </a:prstGeom>
          <a:solidFill>
            <a:schemeClr val="bg2">
              <a:lumMod val="10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Data aware</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Using data to draw real-time insights on threat detection</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900"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41C5C22B-3B08-4D28-9972-B1F6C015DE4E}"/>
              </a:ext>
            </a:extLst>
          </p:cNvPr>
          <p:cNvSpPr/>
          <p:nvPr/>
        </p:nvSpPr>
        <p:spPr>
          <a:xfrm>
            <a:off x="5803680" y="3495901"/>
            <a:ext cx="540000" cy="540000"/>
          </a:xfrm>
          <a:prstGeom prst="rect">
            <a:avLst/>
          </a:prstGeom>
          <a:solidFill>
            <a:schemeClr val="bg2">
              <a:lumMod val="10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pic>
        <p:nvPicPr>
          <p:cNvPr id="87" name="Graphic 86">
            <a:extLst>
              <a:ext uri="{FF2B5EF4-FFF2-40B4-BE49-F238E27FC236}">
                <a16:creationId xmlns:a16="http://schemas.microsoft.com/office/drawing/2014/main" id="{8F02FBF7-6668-4B04-B8DB-223420D2C7F4}"/>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804672" y="3634839"/>
            <a:ext cx="539008" cy="539008"/>
          </a:xfrm>
          <a:prstGeom prst="rect">
            <a:avLst/>
          </a:prstGeom>
        </p:spPr>
      </p:pic>
      <p:sp>
        <p:nvSpPr>
          <p:cNvPr id="42" name="Rectangle 41">
            <a:extLst>
              <a:ext uri="{FF2B5EF4-FFF2-40B4-BE49-F238E27FC236}">
                <a16:creationId xmlns:a16="http://schemas.microsoft.com/office/drawing/2014/main" id="{0A0635C2-B505-429F-91B2-7EDD5F3DE211}"/>
              </a:ext>
            </a:extLst>
          </p:cNvPr>
          <p:cNvSpPr/>
          <p:nvPr/>
        </p:nvSpPr>
        <p:spPr>
          <a:xfrm>
            <a:off x="2775743" y="3495364"/>
            <a:ext cx="540000" cy="540000"/>
          </a:xfrm>
          <a:prstGeom prst="rect">
            <a:avLst/>
          </a:prstGeom>
          <a:solidFill>
            <a:schemeClr val="bg2">
              <a:lumMod val="10000"/>
            </a:schemeClr>
          </a:solidFill>
          <a:ln w="63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100">
              <a:solidFill>
                <a:schemeClr val="accent2"/>
              </a:solidFill>
              <a:latin typeface="Arial" panose="020B0604020202020204" pitchFamily="34" charset="0"/>
              <a:cs typeface="Arial" panose="020B0604020202020204" pitchFamily="34" charset="0"/>
            </a:endParaRPr>
          </a:p>
        </p:txBody>
      </p:sp>
      <p:pic>
        <p:nvPicPr>
          <p:cNvPr id="34" name="Graphic 33">
            <a:extLst>
              <a:ext uri="{FF2B5EF4-FFF2-40B4-BE49-F238E27FC236}">
                <a16:creationId xmlns:a16="http://schemas.microsoft.com/office/drawing/2014/main" id="{96241F37-7516-4636-3A34-AF6DB086E23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73677" y="3633310"/>
            <a:ext cx="542066" cy="542066"/>
          </a:xfrm>
          <a:prstGeom prst="rect">
            <a:avLst/>
          </a:prstGeom>
        </p:spPr>
      </p:pic>
      <p:grpSp>
        <p:nvGrpSpPr>
          <p:cNvPr id="19" name="Group 18">
            <a:extLst>
              <a:ext uri="{FF2B5EF4-FFF2-40B4-BE49-F238E27FC236}">
                <a16:creationId xmlns:a16="http://schemas.microsoft.com/office/drawing/2014/main" id="{CE176CEF-6D7F-070E-EF6F-2AAFA387A41A}"/>
              </a:ext>
            </a:extLst>
          </p:cNvPr>
          <p:cNvGrpSpPr/>
          <p:nvPr/>
        </p:nvGrpSpPr>
        <p:grpSpPr>
          <a:xfrm>
            <a:off x="3655128" y="1598148"/>
            <a:ext cx="1800000" cy="1800000"/>
            <a:chOff x="3610289" y="1562226"/>
            <a:chExt cx="1920727" cy="1920727"/>
          </a:xfrm>
        </p:grpSpPr>
        <p:pic>
          <p:nvPicPr>
            <p:cNvPr id="7" name="Graphic 6">
              <a:extLst>
                <a:ext uri="{FF2B5EF4-FFF2-40B4-BE49-F238E27FC236}">
                  <a16:creationId xmlns:a16="http://schemas.microsoft.com/office/drawing/2014/main" id="{4C87E590-3026-FA07-D6B4-73F32DAB2E3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610289" y="1562226"/>
              <a:ext cx="1920727" cy="1920727"/>
            </a:xfrm>
            <a:prstGeom prst="rect">
              <a:avLst/>
            </a:prstGeom>
          </p:spPr>
        </p:pic>
        <p:pic>
          <p:nvPicPr>
            <p:cNvPr id="18" name="Graphic 17">
              <a:extLst>
                <a:ext uri="{FF2B5EF4-FFF2-40B4-BE49-F238E27FC236}">
                  <a16:creationId xmlns:a16="http://schemas.microsoft.com/office/drawing/2014/main" id="{E46C48D4-AD0E-A7CB-2706-35FF730449D5}"/>
                </a:ext>
              </a:extLst>
            </p:cNvPr>
            <p:cNvPicPr>
              <a:picLocks noChangeAspect="1"/>
            </p:cNvPicPr>
            <p:nvPr/>
          </p:nvPicPr>
          <p:blipFill rotWithShape="1">
            <a:blip r:embed="rId15">
              <a:extLst>
                <a:ext uri="{96DAC541-7B7A-43D3-8B79-37D633B846F1}">
                  <asvg:svgBlip xmlns:asvg="http://schemas.microsoft.com/office/drawing/2016/SVG/main" r:embed="rId16"/>
                </a:ext>
              </a:extLst>
            </a:blip>
            <a:srcRect l="33330" t="34364" r="34670" b="33677"/>
            <a:stretch/>
          </p:blipFill>
          <p:spPr>
            <a:xfrm>
              <a:off x="4460240" y="1901358"/>
              <a:ext cx="223520" cy="223227"/>
            </a:xfrm>
            <a:prstGeom prst="rect">
              <a:avLst/>
            </a:prstGeom>
          </p:spPr>
        </p:pic>
      </p:grpSp>
      <p:sp>
        <p:nvSpPr>
          <p:cNvPr id="53" name="TextBox 52">
            <a:extLst>
              <a:ext uri="{FF2B5EF4-FFF2-40B4-BE49-F238E27FC236}">
                <a16:creationId xmlns:a16="http://schemas.microsoft.com/office/drawing/2014/main" id="{C3AFB305-A004-427B-8382-29B303C9C4C0}"/>
              </a:ext>
            </a:extLst>
          </p:cNvPr>
          <p:cNvSpPr txBox="1"/>
          <p:nvPr/>
        </p:nvSpPr>
        <p:spPr>
          <a:xfrm>
            <a:off x="3495720" y="3115800"/>
            <a:ext cx="2163306" cy="600164"/>
          </a:xfrm>
          <a:prstGeom prst="rect">
            <a:avLst/>
          </a:prstGeom>
          <a:solidFill>
            <a:srgbClr val="181717"/>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 cyber-resilient organization focused on people, process, data and technology</a:t>
            </a:r>
          </a:p>
        </p:txBody>
      </p:sp>
    </p:spTree>
    <p:extLst>
      <p:ext uri="{BB962C8B-B14F-4D97-AF65-F5344CB8AC3E}">
        <p14:creationId xmlns:p14="http://schemas.microsoft.com/office/powerpoint/2010/main" val="9994383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6748873|-8341960|-3468525|-2064878|-9539986|Markido&quot;,&quot;Id&quot;:&quot;59426dbe4439330ee44a4063&quot;,&quot;SmartGridHorizontal&quot;:0,&quot;LinkedExcelSources&quot;:{},&quot;LinkedProjectSources&quot;:{},&quot;FlowConfig&quot;:{&quot;Canvas&quot;:{&quot;Slide&quot;:-1,&quot;Width&quot;:0,&quot;Height&quot;:0},&quot;Timeline&quot;:{&quot;Actions&quot;:[]}},&quot;LinkedSlideMergeSources&quot;:{},&quot;LinkedSharePointSlideMergeSources&quot;:{}}"/>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5_Wipro Standard PPT Theme">
  <a:themeElements>
    <a:clrScheme name="New Wipro">
      <a:dk1>
        <a:srgbClr val="322554"/>
      </a:dk1>
      <a:lt1>
        <a:srgbClr val="FFFFFF"/>
      </a:lt1>
      <a:dk2>
        <a:srgbClr val="1F1B62"/>
      </a:dk2>
      <a:lt2>
        <a:srgbClr val="E7E6E6"/>
      </a:lt2>
      <a:accent1>
        <a:srgbClr val="4282FE"/>
      </a:accent1>
      <a:accent2>
        <a:srgbClr val="317B22"/>
      </a:accent2>
      <a:accent3>
        <a:srgbClr val="6DC24B"/>
      </a:accent3>
      <a:accent4>
        <a:srgbClr val="FDDB02"/>
      </a:accent4>
      <a:accent5>
        <a:srgbClr val="D11F28"/>
      </a:accent5>
      <a:accent6>
        <a:srgbClr val="7A3096"/>
      </a:accent6>
      <a:hlink>
        <a:srgbClr val="4273BE"/>
      </a:hlink>
      <a:folHlink>
        <a:srgbClr val="7A30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lumMod val="90000"/>
          </a:schemeClr>
        </a:solidFill>
        <a:ln w="6350">
          <a:solidFill>
            <a:schemeClr val="bg2">
              <a:lumMod val="90000"/>
            </a:schemeClr>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100" dirty="0" err="1">
            <a:solidFill>
              <a:schemeClr val="accent2"/>
            </a:solidFill>
            <a:latin typeface="Arial" panose="020B0604020202020204" pitchFamily="34" charset="0"/>
            <a:cs typeface="Arial" panose="020B0604020202020204" pitchFamily="34" charset="0"/>
          </a:defRPr>
        </a:defPPr>
      </a:lstStyle>
      <a:style>
        <a:lnRef idx="1">
          <a:schemeClr val="accent1"/>
        </a:lnRef>
        <a:fillRef idx="3">
          <a:schemeClr val="accent1"/>
        </a:fillRef>
        <a:effectRef idx="2">
          <a:schemeClr val="accent1"/>
        </a:effectRef>
        <a:fontRef idx="minor">
          <a:schemeClr val="lt1"/>
        </a:fontRef>
      </a:style>
    </a:spDef>
    <a:lnDef>
      <a:spPr>
        <a:ln w="6350">
          <a:solidFill>
            <a:schemeClr val="bg2">
              <a:lumMod val="50000"/>
            </a:schemeClr>
          </a:solidFill>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100" dirty="0" err="1" smtClean="0">
            <a:solidFill>
              <a:srgbClr val="000000"/>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Wipro PPT Template_New_27032021_without images.pptx" id="{7BAD4D0A-F089-4091-A0E0-D6D116C34CEB}" vid="{32D5794C-63E1-44A7-98D1-08A2C8120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8632E480B8DA44B109E32F24419EA1" ma:contentTypeVersion="16" ma:contentTypeDescription="Create a new document." ma:contentTypeScope="" ma:versionID="9db8fd643bd6bae12a34654c3fe2de0f">
  <xsd:schema xmlns:xsd="http://www.w3.org/2001/XMLSchema" xmlns:xs="http://www.w3.org/2001/XMLSchema" xmlns:p="http://schemas.microsoft.com/office/2006/metadata/properties" xmlns:ns2="461c3170-d726-4cbd-8f16-ee833f2d86fb" xmlns:ns3="5443d1f0-a7d2-4d18-989d-c709c8050f4d" xmlns:ns4="50c908b1-f277-4340-90a9-4611d0b0f078" targetNamespace="http://schemas.microsoft.com/office/2006/metadata/properties" ma:root="true" ma:fieldsID="3735cb551c09cf9b9c858c0958831634" ns2:_="" ns3:_="" ns4:_="">
    <xsd:import namespace="461c3170-d726-4cbd-8f16-ee833f2d86fb"/>
    <xsd:import namespace="5443d1f0-a7d2-4d18-989d-c709c8050f4d"/>
    <xsd:import namespace="50c908b1-f277-4340-90a9-4611d0b0f07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4: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1c3170-d726-4cbd-8f16-ee833f2d86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3ef62f9-2e07-484b-bd79-00aec90129fe"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443d1f0-a7d2-4d18-989d-c709c8050f4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0c908b1-f277-4340-90a9-4611d0b0f078"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01080278-c807-407a-8cea-a111c1066a5e}" ma:internalName="TaxCatchAll" ma:showField="CatchAllData" ma:web="5443d1f0-a7d2-4d18-989d-c709c8050f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443d1f0-a7d2-4d18-989d-c709c8050f4d">
      <UserInfo>
        <DisplayName>Sachin Raja</DisplayName>
        <AccountId>90</AccountId>
        <AccountType/>
      </UserInfo>
    </SharedWithUsers>
    <TaxCatchAll xmlns="50c908b1-f277-4340-90a9-4611d0b0f078" xsi:nil="true"/>
    <lcf76f155ced4ddcb4097134ff3c332f xmlns="461c3170-d726-4cbd-8f16-ee833f2d86f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74ACD3E-52D4-4AE5-A8A2-AE3E3169D844}">
  <ds:schemaRefs>
    <ds:schemaRef ds:uri="http://schemas.microsoft.com/sharepoint/v3/contenttype/forms"/>
  </ds:schemaRefs>
</ds:datastoreItem>
</file>

<file path=customXml/itemProps2.xml><?xml version="1.0" encoding="utf-8"?>
<ds:datastoreItem xmlns:ds="http://schemas.openxmlformats.org/officeDocument/2006/customXml" ds:itemID="{35718C68-8DF5-4087-867A-05A80E253A8F}">
  <ds:schemaRefs>
    <ds:schemaRef ds:uri="461c3170-d726-4cbd-8f16-ee833f2d86fb"/>
    <ds:schemaRef ds:uri="50c908b1-f277-4340-90a9-4611d0b0f078"/>
    <ds:schemaRef ds:uri="5443d1f0-a7d2-4d18-989d-c709c8050f4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073B503-C1ED-48A2-A437-46387B3AFF65}">
  <ds:schemaRefs>
    <ds:schemaRef ds:uri="461c3170-d726-4cbd-8f16-ee833f2d86fb"/>
    <ds:schemaRef ds:uri="50c908b1-f277-4340-90a9-4611d0b0f078"/>
    <ds:schemaRef ds:uri="5443d1f0-a7d2-4d18-989d-c709c8050f4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2585</Words>
  <Application>Microsoft Macintosh PowerPoint</Application>
  <PresentationFormat>On-screen Show (16:9)</PresentationFormat>
  <Paragraphs>335</Paragraphs>
  <Slides>29</Slides>
  <Notes>29</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5" baseType="lpstr">
      <vt:lpstr>Arial</vt:lpstr>
      <vt:lpstr>Calibri</vt:lpstr>
      <vt:lpstr>Open Sans Light</vt:lpstr>
      <vt:lpstr>Segoe UI</vt:lpstr>
      <vt:lpstr>5_Wipro Standard PPT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WIPRO.COM</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Wipro_Corporate Presentation Template</dc:title>
  <dc:subject/>
  <dc:creator>Abhigna Kashyap (Strategic Marketing)</dc:creator>
  <cp:keywords/>
  <dc:description/>
  <cp:lastModifiedBy>Steve Nguyen</cp:lastModifiedBy>
  <cp:revision>3</cp:revision>
  <dcterms:created xsi:type="dcterms:W3CDTF">2021-03-29T05:49:01Z</dcterms:created>
  <dcterms:modified xsi:type="dcterms:W3CDTF">2022-09-22T20:33:02Z</dcterms:modified>
  <cp:category/>
  <cp:contentStatus>2017</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3599e32-523d-45cf-80c8-50d522cc3338_Enabled">
    <vt:lpwstr>True</vt:lpwstr>
  </property>
  <property fmtid="{D5CDD505-2E9C-101B-9397-08002B2CF9AE}" pid="3" name="MSIP_Label_a3599e32-523d-45cf-80c8-50d522cc3338_SiteId">
    <vt:lpwstr>258ac4e4-146a-411e-9dc8-79a9e12fd6da</vt:lpwstr>
  </property>
  <property fmtid="{D5CDD505-2E9C-101B-9397-08002B2CF9AE}" pid="4" name="MSIP_Label_a3599e32-523d-45cf-80c8-50d522cc3338_Ref">
    <vt:lpwstr>https://api.informationprotection.azure.com/api/258ac4e4-146a-411e-9dc8-79a9e12fd6da</vt:lpwstr>
  </property>
  <property fmtid="{D5CDD505-2E9C-101B-9397-08002B2CF9AE}" pid="5" name="MSIP_Label_a3599e32-523d-45cf-80c8-50d522cc3338_Owner">
    <vt:lpwstr>SA294278@wipro.com</vt:lpwstr>
  </property>
  <property fmtid="{D5CDD505-2E9C-101B-9397-08002B2CF9AE}" pid="6" name="MSIP_Label_a3599e32-523d-45cf-80c8-50d522cc3338_SetDate">
    <vt:lpwstr>2018-03-26T16:28:29.8945847+05:30</vt:lpwstr>
  </property>
  <property fmtid="{D5CDD505-2E9C-101B-9397-08002B2CF9AE}" pid="7" name="MSIP_Label_a3599e32-523d-45cf-80c8-50d522cc3338_Name">
    <vt:lpwstr>Public</vt:lpwstr>
  </property>
  <property fmtid="{D5CDD505-2E9C-101B-9397-08002B2CF9AE}" pid="8" name="MSIP_Label_a3599e32-523d-45cf-80c8-50d522cc3338_Application">
    <vt:lpwstr>Microsoft Azure Information Protection</vt:lpwstr>
  </property>
  <property fmtid="{D5CDD505-2E9C-101B-9397-08002B2CF9AE}" pid="9" name="MSIP_Label_a3599e32-523d-45cf-80c8-50d522cc3338_Extended_MSFT_Method">
    <vt:lpwstr>Manual</vt:lpwstr>
  </property>
  <property fmtid="{D5CDD505-2E9C-101B-9397-08002B2CF9AE}" pid="10" name="Sensitivity">
    <vt:lpwstr>Public</vt:lpwstr>
  </property>
  <property fmtid="{D5CDD505-2E9C-101B-9397-08002B2CF9AE}" pid="11" name="ContentTypeId">
    <vt:lpwstr>0x0101005E8632E480B8DA44B109E32F24419EA1</vt:lpwstr>
  </property>
  <property fmtid="{D5CDD505-2E9C-101B-9397-08002B2CF9AE}" pid="12" name="MediaServiceImageTags">
    <vt:lpwstr/>
  </property>
</Properties>
</file>